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2" r:id="rId13"/>
    <p:sldId id="268" r:id="rId14"/>
    <p:sldId id="269" r:id="rId15"/>
    <p:sldId id="270" r:id="rId16"/>
    <p:sldId id="271" r:id="rId17"/>
    <p:sldId id="301" r:id="rId18"/>
    <p:sldId id="299" r:id="rId19"/>
    <p:sldId id="281" r:id="rId20"/>
    <p:sldId id="300" r:id="rId21"/>
    <p:sldId id="279" r:id="rId22"/>
    <p:sldId id="283" r:id="rId23"/>
    <p:sldId id="282" r:id="rId24"/>
    <p:sldId id="284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Exo 2" panose="020B0604020202020204" charset="0"/>
      <p:regular r:id="rId45"/>
      <p:bold r:id="rId46"/>
      <p:italic r:id="rId47"/>
      <p:boldItalic r:id="rId48"/>
    </p:embeddedFont>
    <p:embeddedFont>
      <p:font typeface="Fira Sans Extra Condensed Medium" panose="020B0604020202020204" charset="0"/>
      <p:regular r:id="rId49"/>
      <p:bold r:id="rId50"/>
      <p:italic r:id="rId51"/>
      <p:boldItalic r:id="rId52"/>
    </p:embeddedFont>
    <p:embeddedFont>
      <p:font typeface="Helvetica" panose="020B0604020202020204" pitchFamily="34" charset="0"/>
      <p:regular r:id="rId53"/>
      <p:bold r:id="rId54"/>
      <p:italic r:id="rId55"/>
      <p:boldItalic r:id="rId56"/>
    </p:embeddedFont>
    <p:embeddedFont>
      <p:font typeface="Red Hat Display" panose="020B0604020202020204" charset="0"/>
      <p:regular r:id="rId57"/>
      <p:bold r:id="rId58"/>
      <p:italic r:id="rId59"/>
      <p:boldItalic r:id="rId60"/>
    </p:embeddedFont>
    <p:embeddedFont>
      <p:font typeface="Red Hat Text" panose="020B0604020202020204" charset="0"/>
      <p:regular r:id="rId61"/>
      <p:bold r:id="rId62"/>
      <p:italic r:id="rId63"/>
      <p:boldItalic r:id="rId64"/>
    </p:embeddedFont>
    <p:embeddedFont>
      <p:font typeface="Roboto" panose="020B0604020202020204" charset="0"/>
      <p:regular r:id="rId65"/>
      <p:bold r:id="rId66"/>
      <p:italic r:id="rId67"/>
      <p:boldItalic r:id="rId68"/>
    </p:embeddedFont>
    <p:embeddedFont>
      <p:font typeface="Roboto Condensed" panose="020B0604020202020204" charset="0"/>
      <p:regular r:id="rId69"/>
      <p:bold r:id="rId70"/>
      <p:italic r:id="rId71"/>
      <p:boldItalic r:id="rId72"/>
    </p:embeddedFont>
    <p:embeddedFont>
      <p:font typeface="Roboto Condensed Light" panose="020B0604020202020204" charset="0"/>
      <p:regular r:id="rId73"/>
      <p:bold r:id="rId74"/>
      <p:italic r:id="rId75"/>
      <p:boldItalic r:id="rId76"/>
    </p:embeddedFont>
    <p:embeddedFont>
      <p:font typeface="Squada One" panose="020B0604020202020204" charset="0"/>
      <p:regular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font" Target="fonts/font24.fntdata"/><Relationship Id="rId68" Type="http://schemas.openxmlformats.org/officeDocument/2006/relationships/font" Target="fonts/font2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74" Type="http://schemas.openxmlformats.org/officeDocument/2006/relationships/font" Target="fonts/font35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font" Target="fonts/font30.fntdata"/><Relationship Id="rId77" Type="http://schemas.openxmlformats.org/officeDocument/2006/relationships/font" Target="fonts/font38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72" Type="http://schemas.openxmlformats.org/officeDocument/2006/relationships/font" Target="fonts/font33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font" Target="fonts/font28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font" Target="fonts/font31.fntdata"/><Relationship Id="rId75" Type="http://schemas.openxmlformats.org/officeDocument/2006/relationships/font" Target="fonts/font3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73" Type="http://schemas.openxmlformats.org/officeDocument/2006/relationships/font" Target="fonts/font3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6" Type="http://schemas.openxmlformats.org/officeDocument/2006/relationships/font" Target="fonts/font37.fntdata"/><Relationship Id="rId7" Type="http://schemas.openxmlformats.org/officeDocument/2006/relationships/slide" Target="slides/slide6.xml"/><Relationship Id="rId71" Type="http://schemas.openxmlformats.org/officeDocument/2006/relationships/font" Target="fonts/font3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66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f15b12e0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f15b12e0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f15b12e0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f15b12e0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f15b12e0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f15b12e0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f15b12e0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f15b12e03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f15b12e0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f15b12e03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0bd33811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0bd33811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0bd33811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c0bd33811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0bd338112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0bd338112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c0bd338112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c0bd338112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0bd338112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0bd338112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c0bd338112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c0bd338112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c0bd338112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c0bd338112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c0bd338112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c0bd338112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0bd338112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0bd338112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c0bd338112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c0bd338112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c0bd338112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c0bd338112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c0bd338112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c0bd338112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0bd33811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0bd33811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c0bd338112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c0bd338112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c0bd338112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c0bd338112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c0bd338112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c0bd338112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c0bd338112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c0bd338112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0bd338112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0bd338112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f15b12e0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f15b12e0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f15b12e0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f15b12e0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0bd33811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0bd33811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f15b12e0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f15b12e0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f15b12e0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f15b12e0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  <p:sldLayoutId id="2147483669" r:id="rId20"/>
    <p:sldLayoutId id="2147483670" r:id="rId21"/>
    <p:sldLayoutId id="214748367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jpe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>
            <a:off x="961375" y="1690528"/>
            <a:ext cx="7024500" cy="12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2700" dirty="0">
                <a:solidFill>
                  <a:srgbClr val="434343"/>
                </a:solidFill>
              </a:rPr>
              <a:t>“Método de estimación del índice de Autorregulación Cerebral utilizando SVM”</a:t>
            </a:r>
            <a:endParaRPr sz="2700" dirty="0"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endParaRPr sz="100" dirty="0">
              <a:solidFill>
                <a:srgbClr val="434343"/>
              </a:solidFill>
            </a:endParaRPr>
          </a:p>
        </p:txBody>
      </p:sp>
      <p:pic>
        <p:nvPicPr>
          <p:cNvPr id="137" name="Google Shape;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111" y="570680"/>
            <a:ext cx="544050" cy="5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8"/>
          <p:cNvSpPr txBox="1"/>
          <p:nvPr/>
        </p:nvSpPr>
        <p:spPr>
          <a:xfrm>
            <a:off x="3670675" y="198620"/>
            <a:ext cx="3636000" cy="128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UNIVERSIDAD CENTRAL DE CHILE</a:t>
            </a:r>
            <a:endParaRPr sz="1100"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1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FACULTAD DE INGENIERÍA Y ARQUITECTURA</a:t>
            </a:r>
            <a:endParaRPr sz="1100"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1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ESCUELA DE INGENIERÍA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s-MX" sz="1100" b="1" i="0" u="none" strike="noStrike" dirty="0">
                <a:solidFill>
                  <a:srgbClr val="434343"/>
                </a:solidFill>
                <a:effectLst/>
                <a:latin typeface="Exo 2" panose="020B0604020202020204" charset="0"/>
              </a:rPr>
              <a:t>INGENIERÍA CIVIL EN COMPUTACIÓN E INFORMÁTICA</a:t>
            </a:r>
            <a:endParaRPr sz="1100"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800" dirty="0">
                <a:solidFill>
                  <a:schemeClr val="accent6"/>
                </a:solidFill>
              </a:rPr>
              <a:t> </a:t>
            </a:r>
            <a:endParaRPr sz="800" dirty="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9" name="Google Shape;139;p28"/>
          <p:cNvSpPr txBox="1"/>
          <p:nvPr/>
        </p:nvSpPr>
        <p:spPr>
          <a:xfrm>
            <a:off x="3330161" y="3637476"/>
            <a:ext cx="27630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Presenta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Ivan Fernando Smith Jiménez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1945675" y="2669610"/>
            <a:ext cx="50559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Memoria para optar al título profesional de Ingeniero Civil en Computación e Informática.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4188571" y="4697786"/>
            <a:ext cx="1046179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Roboto Condensed Light" panose="020B0604020202020204" charset="0"/>
                <a:ea typeface="Roboto Condensed Light" panose="020B0604020202020204" charset="0"/>
                <a:cs typeface="Roboto Condensed"/>
                <a:sym typeface="Roboto Condensed"/>
              </a:rPr>
              <a:t>5 de marzo 2021</a:t>
            </a:r>
            <a:endParaRPr sz="1000" b="1" dirty="0">
              <a:latin typeface="Roboto Condensed Light" panose="020B0604020202020204" charset="0"/>
              <a:ea typeface="Roboto Condensed Light" panose="020B0604020202020204" charset="0"/>
              <a:cs typeface="Roboto Condensed"/>
              <a:sym typeface="Roboto Condensed"/>
            </a:endParaRPr>
          </a:p>
        </p:txBody>
      </p:sp>
      <p:sp>
        <p:nvSpPr>
          <p:cNvPr id="142" name="Google Shape;142;p28"/>
          <p:cNvSpPr txBox="1"/>
          <p:nvPr/>
        </p:nvSpPr>
        <p:spPr>
          <a:xfrm>
            <a:off x="910525" y="3646600"/>
            <a:ext cx="27630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Profesor guía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Claudio Henríquez Berroeta</a:t>
            </a:r>
            <a:endParaRPr dirty="0"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" name="Google Shape;139;p28">
            <a:extLst>
              <a:ext uri="{FF2B5EF4-FFF2-40B4-BE49-F238E27FC236}">
                <a16:creationId xmlns:a16="http://schemas.microsoft.com/office/drawing/2014/main" id="{D809F084-6894-4D88-9B1F-9DE5726CD1C6}"/>
              </a:ext>
            </a:extLst>
          </p:cNvPr>
          <p:cNvSpPr txBox="1"/>
          <p:nvPr/>
        </p:nvSpPr>
        <p:spPr>
          <a:xfrm>
            <a:off x="5925175" y="3646600"/>
            <a:ext cx="2763000" cy="1051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Profesores informantes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b="0" i="0" u="none" strike="noStrike" dirty="0">
                <a:solidFill>
                  <a:srgbClr val="000000"/>
                </a:solidFill>
                <a:effectLst/>
                <a:latin typeface="Roboto Condensed Light" panose="020B0604020202020204" charset="0"/>
                <a:ea typeface="Roboto Condensed Light" panose="020B0604020202020204" charset="0"/>
              </a:rPr>
              <a:t>Francisco Cruz Naranjo</a:t>
            </a:r>
            <a:endParaRPr lang="pt-BR" b="0" dirty="0">
              <a:effectLst/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b="0" i="0" u="none" strike="noStrike" dirty="0">
                <a:solidFill>
                  <a:srgbClr val="000000"/>
                </a:solidFill>
                <a:effectLst/>
                <a:latin typeface="Roboto Condensed Light" panose="020B0604020202020204" charset="0"/>
                <a:ea typeface="Roboto Condensed Light" panose="020B0604020202020204" charset="0"/>
              </a:rPr>
              <a:t>Hernán Olmi Reyes</a:t>
            </a:r>
            <a:endParaRPr lang="pt-BR" b="0" dirty="0">
              <a:effectLst/>
              <a:latin typeface="Roboto Condensed Light" panose="020B0604020202020204" charset="0"/>
              <a:ea typeface="Roboto Condensed Light" panose="020B0604020202020204" charset="0"/>
            </a:endParaRPr>
          </a:p>
          <a:p>
            <a:br>
              <a:rPr lang="pt-BR" dirty="0"/>
            </a:b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>
            <a:spLocks noGrp="1"/>
          </p:cNvSpPr>
          <p:nvPr>
            <p:ph type="ctrTitle"/>
          </p:nvPr>
        </p:nvSpPr>
        <p:spPr>
          <a:xfrm flipH="1">
            <a:off x="2458667" y="2823934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MARCO TEÓRICO Y</a:t>
            </a:r>
            <a:br>
              <a:rPr lang="en" sz="4000" dirty="0"/>
            </a:br>
            <a:r>
              <a:rPr lang="en" sz="4000" dirty="0"/>
              <a:t>ESTADO DEL ARTE</a:t>
            </a:r>
            <a:endParaRPr sz="4000" dirty="0"/>
          </a:p>
        </p:txBody>
      </p:sp>
      <p:sp>
        <p:nvSpPr>
          <p:cNvPr id="210" name="Google Shape;210;p37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/>
              <a:t>02</a:t>
            </a:r>
            <a:endParaRPr sz="10000" dirty="0"/>
          </a:p>
        </p:txBody>
      </p:sp>
      <p:cxnSp>
        <p:nvCxnSpPr>
          <p:cNvPr id="211" name="Google Shape;211;p37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>
            <a:spLocks noGrp="1"/>
          </p:cNvSpPr>
          <p:nvPr>
            <p:ph type="ctrTitle"/>
          </p:nvPr>
        </p:nvSpPr>
        <p:spPr>
          <a:xfrm>
            <a:off x="1708566" y="338400"/>
            <a:ext cx="5726867" cy="1489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dirty="0"/>
              <a:t>SISTEMA DE AUTORREGULACIÓN CEREBRAL</a:t>
            </a:r>
          </a:p>
        </p:txBody>
      </p:sp>
      <p:pic>
        <p:nvPicPr>
          <p:cNvPr id="225" name="Google Shape;2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9"/>
          <p:cNvSpPr txBox="1"/>
          <p:nvPr/>
        </p:nvSpPr>
        <p:spPr>
          <a:xfrm>
            <a:off x="394125" y="1578008"/>
            <a:ext cx="4411369" cy="2745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Flujo correcto de sangre que entra y sale del cerebro.</a:t>
            </a: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Factores fisiológicos. </a:t>
            </a:r>
          </a:p>
          <a:p>
            <a:pPr marL="5969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Variables involucradas.</a:t>
            </a:r>
          </a:p>
          <a:p>
            <a:pPr marL="5969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Ecuación descriptiva.</a:t>
            </a: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indent="-317500" algn="just"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rgbClr val="434343"/>
                </a:solidFill>
                <a:latin typeface="Roboto" panose="020B0604020202020204" charset="0"/>
                <a:ea typeface="Roboto" panose="020B0604020202020204" charset="0"/>
                <a:cs typeface="Roboto Condensed"/>
                <a:sym typeface="Roboto Condensed"/>
              </a:rPr>
              <a:t>Red de investigación sobre autorregulación cerebral.</a:t>
            </a: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/>
            <a:endParaRPr lang="es-CL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/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a 5">
                <a:extLst>
                  <a:ext uri="{FF2B5EF4-FFF2-40B4-BE49-F238E27FC236}">
                    <a16:creationId xmlns:a16="http://schemas.microsoft.com/office/drawing/2014/main" id="{AA95D744-1D38-49F0-AEC1-F630945233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2234884"/>
                  </p:ext>
                </p:extLst>
              </p:nvPr>
            </p:nvGraphicFramePr>
            <p:xfrm>
              <a:off x="5515998" y="1757023"/>
              <a:ext cx="2790265" cy="21418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90265">
                      <a:extLst>
                        <a:ext uri="{9D8B030D-6E8A-4147-A177-3AD203B41FA5}">
                          <a16:colId xmlns:a16="http://schemas.microsoft.com/office/drawing/2014/main" val="1349406483"/>
                        </a:ext>
                      </a:extLst>
                    </a:gridCol>
                  </a:tblGrid>
                  <a:tr h="60759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𝑉</m:t>
                                </m:r>
                                <m:r>
                                  <a:rPr lang="es-CL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𝐹𝑆𝐶</m:t>
                                </m:r>
                                <m:r>
                                  <a:rPr lang="es-CL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s-CL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sym typeface="Roboto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𝑃𝑆𝐴</m:t>
                                    </m:r>
                                    <m:r>
                                      <a:rPr lang="es-CL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 −</m:t>
                                    </m:r>
                                    <m:r>
                                      <a:rPr lang="es-CL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𝑃𝐶𝐶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s-CL" i="1" dirty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s-CL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sym typeface="Roboto"/>
                                      </a:rPr>
                                      <m:t>𝑅𝐴𝑃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s-CL" dirty="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  <a:p>
                          <a:endParaRPr lang="es-C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1907302"/>
                      </a:ext>
                    </a:extLst>
                  </a:tr>
                  <a:tr h="1002544">
                    <a:tc>
                      <a:txBody>
                        <a:bodyPr/>
                        <a:lstStyle/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PSA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Sanguínea</a:t>
                          </a:r>
                          <a:r>
                            <a:rPr lang="es-ES" sz="1100" spc="-5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Arterial.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PCC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Critica de</a:t>
                          </a:r>
                          <a:r>
                            <a:rPr lang="es-ES" sz="1100" spc="-6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Cierre.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RAP</a:t>
                          </a:r>
                          <a:r>
                            <a:rPr lang="es-ES" sz="1100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corresponde Producto</a:t>
                          </a:r>
                          <a:r>
                            <a:rPr lang="es-ES" sz="1100" spc="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Resistencia-Área.</a:t>
                          </a:r>
                          <a:endParaRPr lang="es-CL" sz="1100" dirty="0">
                            <a:effectLst/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endParaRPr lang="es-C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48242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a 5">
                <a:extLst>
                  <a:ext uri="{FF2B5EF4-FFF2-40B4-BE49-F238E27FC236}">
                    <a16:creationId xmlns:a16="http://schemas.microsoft.com/office/drawing/2014/main" id="{AA95D744-1D38-49F0-AEC1-F630945233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2234884"/>
                  </p:ext>
                </p:extLst>
              </p:nvPr>
            </p:nvGraphicFramePr>
            <p:xfrm>
              <a:off x="5515998" y="1757023"/>
              <a:ext cx="2790265" cy="21418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90265">
                      <a:extLst>
                        <a:ext uri="{9D8B030D-6E8A-4147-A177-3AD203B41FA5}">
                          <a16:colId xmlns:a16="http://schemas.microsoft.com/office/drawing/2014/main" val="1349406483"/>
                        </a:ext>
                      </a:extLst>
                    </a:gridCol>
                  </a:tblGrid>
                  <a:tr h="704215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>
                        <a:blipFill>
                          <a:blip r:embed="rId4"/>
                          <a:stretch>
                            <a:fillRect l="-218" t="-862" r="-871" b="-2051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1907302"/>
                      </a:ext>
                    </a:extLst>
                  </a:tr>
                  <a:tr h="1437640">
                    <a:tc>
                      <a:txBody>
                        <a:bodyPr/>
                        <a:lstStyle/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PSA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Sanguínea</a:t>
                          </a:r>
                          <a:r>
                            <a:rPr lang="es-ES" sz="1100" spc="-5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Arterial.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PCC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Critica de</a:t>
                          </a:r>
                          <a:r>
                            <a:rPr lang="es-ES" sz="1100" spc="-6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Cierre.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RAP</a:t>
                          </a:r>
                          <a:r>
                            <a:rPr lang="es-ES" sz="1100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corresponde Producto</a:t>
                          </a:r>
                          <a:r>
                            <a:rPr lang="es-ES" sz="1100" spc="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Resistencia-Área.</a:t>
                          </a:r>
                          <a:endParaRPr lang="es-CL" sz="1100" dirty="0">
                            <a:effectLst/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endParaRPr lang="es-C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482424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2" descr="Carnet Logo">
            <a:extLst>
              <a:ext uri="{FF2B5EF4-FFF2-40B4-BE49-F238E27FC236}">
                <a16:creationId xmlns:a16="http://schemas.microsoft.com/office/drawing/2014/main" id="{58A38FF9-2500-4D89-826B-7901901C9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718" y="4323231"/>
            <a:ext cx="806823" cy="603233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MODELO DE AASLID-TIECKS</a:t>
            </a:r>
            <a:endParaRPr sz="3000" dirty="0"/>
          </a:p>
        </p:txBody>
      </p:sp>
      <p:pic>
        <p:nvPicPr>
          <p:cNvPr id="263" name="Google Shape;2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4"/>
          <p:cNvSpPr txBox="1"/>
          <p:nvPr/>
        </p:nvSpPr>
        <p:spPr>
          <a:xfrm>
            <a:off x="416125" y="1091892"/>
            <a:ext cx="8064300" cy="3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Maniobra de oclusión de la circulación en los muslos.</a:t>
            </a:r>
          </a:p>
          <a:p>
            <a:pPr marL="5842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Comportamiento dinámico de la autorregulación del flujo sanguíneo cerebral.</a:t>
            </a:r>
          </a:p>
          <a:p>
            <a:pPr marL="5842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E0A0E296-35AB-4849-8501-162BB3F2DD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806502"/>
              </p:ext>
            </p:extLst>
          </p:nvPr>
        </p:nvGraphicFramePr>
        <p:xfrm>
          <a:off x="1964851" y="2571750"/>
          <a:ext cx="3738283" cy="1938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4704817" imgH="2489562" progId="Word.Document.12">
                  <p:embed/>
                </p:oleObj>
              </mc:Choice>
              <mc:Fallback>
                <p:oleObj name="Document" r:id="rId4" imgW="4704817" imgH="24895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64851" y="2571750"/>
                        <a:ext cx="3738283" cy="1938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Google Shape;249;p42">
            <a:extLst>
              <a:ext uri="{FF2B5EF4-FFF2-40B4-BE49-F238E27FC236}">
                <a16:creationId xmlns:a16="http://schemas.microsoft.com/office/drawing/2014/main" id="{018AB536-878E-4765-8681-32D93BFEC149}"/>
              </a:ext>
            </a:extLst>
          </p:cNvPr>
          <p:cNvSpPr txBox="1"/>
          <p:nvPr/>
        </p:nvSpPr>
        <p:spPr>
          <a:xfrm>
            <a:off x="2809422" y="4353256"/>
            <a:ext cx="356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Asociación de parámetros para obtención de ARI</a:t>
            </a:r>
            <a:endParaRPr sz="1100" b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>
            <a:spLocks noGrp="1"/>
          </p:cNvSpPr>
          <p:nvPr>
            <p:ph type="ctrTitle"/>
          </p:nvPr>
        </p:nvSpPr>
        <p:spPr>
          <a:xfrm>
            <a:off x="1658138" y="338400"/>
            <a:ext cx="5827720" cy="1422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ÍNDICE DE </a:t>
            </a:r>
            <a:r>
              <a:rPr lang="es-CL" sz="3000" dirty="0"/>
              <a:t>AUTORREGULACIÓN CEREBRAL</a:t>
            </a:r>
            <a:endParaRPr sz="3000" dirty="0"/>
          </a:p>
        </p:txBody>
      </p:sp>
      <p:pic>
        <p:nvPicPr>
          <p:cNvPr id="232" name="Google Shape;2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0"/>
          <p:cNvSpPr txBox="1"/>
          <p:nvPr/>
        </p:nvSpPr>
        <p:spPr>
          <a:xfrm>
            <a:off x="416125" y="1279796"/>
            <a:ext cx="8064300" cy="3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Comportamiento del sistema autorregulatorio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Valores entre 0 y 9.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7C314DC0-341A-40DE-82E6-5949DC955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294" y="2628899"/>
            <a:ext cx="2639411" cy="191222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ADD432-0D94-42AC-BA1D-CD2ADCE53997}"/>
              </a:ext>
            </a:extLst>
          </p:cNvPr>
          <p:cNvSpPr txBox="1"/>
          <p:nvPr/>
        </p:nvSpPr>
        <p:spPr>
          <a:xfrm>
            <a:off x="3089460" y="4619095"/>
            <a:ext cx="2965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Representación de ARI por Aaslid-Tiecks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ENFERMEDADES COMPROMETIDAS</a:t>
            </a:r>
            <a:endParaRPr sz="3000" dirty="0"/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1"/>
          <p:cNvSpPr txBox="1"/>
          <p:nvPr/>
        </p:nvSpPr>
        <p:spPr>
          <a:xfrm>
            <a:off x="219314" y="2065555"/>
            <a:ext cx="4655246" cy="203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Enfermedades neurodegenerativas.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Alzheimer, Parkinson, accidentes cerebro vasculares cerebrales, entre otras.</a:t>
            </a: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n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internos del organismo.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3" name="Imagen 2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7906E04B-06B9-4EDB-911D-0792B2198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565" y="1791147"/>
            <a:ext cx="2154332" cy="129259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026" name="Picture 2" descr="Enfermedades neurodegenerativas. (Foto: Getty)">
            <a:extLst>
              <a:ext uri="{FF2B5EF4-FFF2-40B4-BE49-F238E27FC236}">
                <a16:creationId xmlns:a16="http://schemas.microsoft.com/office/drawing/2014/main" id="{E4EFC831-F826-4570-A34F-EC9BA204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565" y="3373866"/>
            <a:ext cx="2154332" cy="1225741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SUPPORT VECTOR MACHINE</a:t>
            </a:r>
            <a:endParaRPr sz="3000" dirty="0"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413075" y="1515637"/>
            <a:ext cx="4601700" cy="206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Método matemático de optimización o maximización.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Problemas de clasificación y regresión.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Función Kernel, C y gamma.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248" name="Google Shape;24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5875" y="1293950"/>
            <a:ext cx="2304600" cy="2127875"/>
          </a:xfrm>
          <a:prstGeom prst="rect">
            <a:avLst/>
          </a:prstGeom>
          <a:noFill/>
          <a:ln w="9525" cap="flat" cmpd="sng">
            <a:solidFill>
              <a:srgbClr val="DDE0E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9" name="Google Shape;249;p42"/>
          <p:cNvSpPr txBox="1"/>
          <p:nvPr/>
        </p:nvSpPr>
        <p:spPr>
          <a:xfrm>
            <a:off x="5165425" y="3398825"/>
            <a:ext cx="356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Hiperplano de separación óptima en dos dimensiones</a:t>
            </a:r>
            <a:endParaRPr sz="1100" b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2" y="1690443"/>
            <a:ext cx="3183500" cy="22739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7" name="Google Shape;2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025" y="2569975"/>
            <a:ext cx="2862850" cy="909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n 2" descr="Forma, Flecha&#10;&#10;Descripción generada automáticamente">
            <a:extLst>
              <a:ext uri="{FF2B5EF4-FFF2-40B4-BE49-F238E27FC236}">
                <a16:creationId xmlns:a16="http://schemas.microsoft.com/office/drawing/2014/main" id="{0AE684C4-243F-4E6D-9591-7E58E5FF5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008" y="2405579"/>
            <a:ext cx="1237791" cy="12377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1828776-F507-48A7-9380-D3CFD7CACAA5}"/>
              </a:ext>
            </a:extLst>
          </p:cNvPr>
          <p:cNvSpPr txBox="1"/>
          <p:nvPr/>
        </p:nvSpPr>
        <p:spPr>
          <a:xfrm>
            <a:off x="3415553" y="4228017"/>
            <a:ext cx="23128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Dimensionalidad de hiperplanos </a:t>
            </a:r>
          </a:p>
        </p:txBody>
      </p:sp>
      <p:sp>
        <p:nvSpPr>
          <p:cNvPr id="11" name="Google Shape;245;p42">
            <a:extLst>
              <a:ext uri="{FF2B5EF4-FFF2-40B4-BE49-F238E27FC236}">
                <a16:creationId xmlns:a16="http://schemas.microsoft.com/office/drawing/2014/main" id="{3C018005-33CA-4B4B-A2C2-90D0A3EC42A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SUPPORT VECTOR MACHINE</a:t>
            </a:r>
            <a:endParaRPr sz="3000" dirty="0"/>
          </a:p>
        </p:txBody>
      </p:sp>
      <p:pic>
        <p:nvPicPr>
          <p:cNvPr id="12" name="Google Shape;246;p42">
            <a:extLst>
              <a:ext uri="{FF2B5EF4-FFF2-40B4-BE49-F238E27FC236}">
                <a16:creationId xmlns:a16="http://schemas.microsoft.com/office/drawing/2014/main" id="{855624CD-71D0-4372-9D48-9C2AF28618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49">
            <a:extLst>
              <a:ext uri="{FF2B5EF4-FFF2-40B4-BE49-F238E27FC236}">
                <a16:creationId xmlns:a16="http://schemas.microsoft.com/office/drawing/2014/main" id="{AC45D5A6-B1C6-42EC-9C0C-306E9CE486AC}"/>
              </a:ext>
            </a:extLst>
          </p:cNvPr>
          <p:cNvGrpSpPr/>
          <p:nvPr/>
        </p:nvGrpSpPr>
        <p:grpSpPr>
          <a:xfrm>
            <a:off x="1086763" y="1701635"/>
            <a:ext cx="1048497" cy="509183"/>
            <a:chOff x="623889" y="2465648"/>
            <a:chExt cx="1824216" cy="720080"/>
          </a:xfrm>
        </p:grpSpPr>
        <p:sp>
          <p:nvSpPr>
            <p:cNvPr id="342" name="Rectangle 6">
              <a:extLst>
                <a:ext uri="{FF2B5EF4-FFF2-40B4-BE49-F238E27FC236}">
                  <a16:creationId xmlns:a16="http://schemas.microsoft.com/office/drawing/2014/main" id="{BE247772-0E56-4B61-B246-FBB1AFAF9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89" y="2465648"/>
              <a:ext cx="816600" cy="229322"/>
            </a:xfrm>
            <a:prstGeom prst="rect">
              <a:avLst/>
            </a:prstGeom>
            <a:solidFill>
              <a:srgbClr val="2980B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3" name="Freeform: Shape 26">
              <a:extLst>
                <a:ext uri="{FF2B5EF4-FFF2-40B4-BE49-F238E27FC236}">
                  <a16:creationId xmlns:a16="http://schemas.microsoft.com/office/drawing/2014/main" id="{27576DBC-E85B-461B-B2C1-1F2EDAC1F749}"/>
                </a:ext>
              </a:extLst>
            </p:cNvPr>
            <p:cNvSpPr/>
            <p:nvPr/>
          </p:nvSpPr>
          <p:spPr>
            <a:xfrm>
              <a:off x="911424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4" name="Right Triangle 2">
              <a:extLst>
                <a:ext uri="{FF2B5EF4-FFF2-40B4-BE49-F238E27FC236}">
                  <a16:creationId xmlns:a16="http://schemas.microsoft.com/office/drawing/2014/main" id="{D31B0113-5747-4892-A952-2FE170F0EDE1}"/>
                </a:ext>
              </a:extLst>
            </p:cNvPr>
            <p:cNvSpPr/>
            <p:nvPr/>
          </p:nvSpPr>
          <p:spPr>
            <a:xfrm rot="5400000">
              <a:off x="1512001" y="2249624"/>
              <a:ext cx="720080" cy="1152128"/>
            </a:xfrm>
            <a:prstGeom prst="rtTriangle">
              <a:avLst/>
            </a:prstGeom>
            <a:solidFill>
              <a:srgbClr val="2980B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45" name="Group 122">
            <a:extLst>
              <a:ext uri="{FF2B5EF4-FFF2-40B4-BE49-F238E27FC236}">
                <a16:creationId xmlns:a16="http://schemas.microsoft.com/office/drawing/2014/main" id="{DA7FEF22-2F85-40CA-BCFD-5B1A5BE103A7}"/>
              </a:ext>
            </a:extLst>
          </p:cNvPr>
          <p:cNvGrpSpPr/>
          <p:nvPr/>
        </p:nvGrpSpPr>
        <p:grpSpPr>
          <a:xfrm>
            <a:off x="6751592" y="1664300"/>
            <a:ext cx="1176595" cy="509183"/>
            <a:chOff x="7696807" y="2465648"/>
            <a:chExt cx="2047088" cy="720080"/>
          </a:xfrm>
        </p:grpSpPr>
        <p:sp>
          <p:nvSpPr>
            <p:cNvPr id="346" name="Freeform: Shape 14">
              <a:extLst>
                <a:ext uri="{FF2B5EF4-FFF2-40B4-BE49-F238E27FC236}">
                  <a16:creationId xmlns:a16="http://schemas.microsoft.com/office/drawing/2014/main" id="{C115AAC2-3A6C-4C20-906C-213CD20EF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807" y="2465648"/>
              <a:ext cx="1039475" cy="229322"/>
            </a:xfrm>
            <a:custGeom>
              <a:avLst/>
              <a:gdLst>
                <a:gd name="connsiteX0" fmla="*/ 366915 w 1039475"/>
                <a:gd name="connsiteY0" fmla="*/ 0 h 229322"/>
                <a:gd name="connsiteX1" fmla="*/ 1039475 w 1039475"/>
                <a:gd name="connsiteY1" fmla="*/ 0 h 229322"/>
                <a:gd name="connsiteX2" fmla="*/ 1039475 w 1039475"/>
                <a:gd name="connsiteY2" fmla="*/ 229322 h 229322"/>
                <a:gd name="connsiteX3" fmla="*/ 0 w 1039475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75" h="229322">
                  <a:moveTo>
                    <a:pt x="366915" y="0"/>
                  </a:moveTo>
                  <a:lnTo>
                    <a:pt x="1039475" y="0"/>
                  </a:lnTo>
                  <a:lnTo>
                    <a:pt x="103947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C0392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7" name="Freeform: Shape 30">
              <a:extLst>
                <a:ext uri="{FF2B5EF4-FFF2-40B4-BE49-F238E27FC236}">
                  <a16:creationId xmlns:a16="http://schemas.microsoft.com/office/drawing/2014/main" id="{4AC58004-650B-4EE3-9D81-D6EBDEA1D33D}"/>
                </a:ext>
              </a:extLst>
            </p:cNvPr>
            <p:cNvSpPr/>
            <p:nvPr/>
          </p:nvSpPr>
          <p:spPr>
            <a:xfrm>
              <a:off x="8209270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8" name="Right Triangle 18">
              <a:extLst>
                <a:ext uri="{FF2B5EF4-FFF2-40B4-BE49-F238E27FC236}">
                  <a16:creationId xmlns:a16="http://schemas.microsoft.com/office/drawing/2014/main" id="{8D4BC9D9-E7D8-4D76-8EF5-245969E3D009}"/>
                </a:ext>
              </a:extLst>
            </p:cNvPr>
            <p:cNvSpPr/>
            <p:nvPr/>
          </p:nvSpPr>
          <p:spPr>
            <a:xfrm rot="5400000">
              <a:off x="8807791" y="2249624"/>
              <a:ext cx="720080" cy="1152128"/>
            </a:xfrm>
            <a:prstGeom prst="rtTriangle">
              <a:avLst/>
            </a:prstGeom>
            <a:solidFill>
              <a:srgbClr val="C0392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49" name="Group 123">
            <a:extLst>
              <a:ext uri="{FF2B5EF4-FFF2-40B4-BE49-F238E27FC236}">
                <a16:creationId xmlns:a16="http://schemas.microsoft.com/office/drawing/2014/main" id="{DCBC10AF-B436-4AB9-9229-00F74139A7BA}"/>
              </a:ext>
            </a:extLst>
          </p:cNvPr>
          <p:cNvGrpSpPr/>
          <p:nvPr/>
        </p:nvGrpSpPr>
        <p:grpSpPr>
          <a:xfrm>
            <a:off x="5342479" y="1675094"/>
            <a:ext cx="1177779" cy="509183"/>
            <a:chOff x="5870532" y="2465648"/>
            <a:chExt cx="2049145" cy="720080"/>
          </a:xfrm>
        </p:grpSpPr>
        <p:sp>
          <p:nvSpPr>
            <p:cNvPr id="350" name="Freeform: Shape 12">
              <a:extLst>
                <a:ext uri="{FF2B5EF4-FFF2-40B4-BE49-F238E27FC236}">
                  <a16:creationId xmlns:a16="http://schemas.microsoft.com/office/drawing/2014/main" id="{24BC8DDE-B97E-4F55-BF0C-8B7C87B47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32" y="2465648"/>
              <a:ext cx="1042608" cy="229322"/>
            </a:xfrm>
            <a:custGeom>
              <a:avLst/>
              <a:gdLst>
                <a:gd name="connsiteX0" fmla="*/ 366915 w 1042608"/>
                <a:gd name="connsiteY0" fmla="*/ 0 h 229322"/>
                <a:gd name="connsiteX1" fmla="*/ 1042608 w 1042608"/>
                <a:gd name="connsiteY1" fmla="*/ 0 h 229322"/>
                <a:gd name="connsiteX2" fmla="*/ 1042608 w 1042608"/>
                <a:gd name="connsiteY2" fmla="*/ 229322 h 229322"/>
                <a:gd name="connsiteX3" fmla="*/ 0 w 1042608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608" h="229322">
                  <a:moveTo>
                    <a:pt x="366915" y="0"/>
                  </a:moveTo>
                  <a:lnTo>
                    <a:pt x="1042608" y="0"/>
                  </a:lnTo>
                  <a:lnTo>
                    <a:pt x="1042608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F39C1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1" name="Freeform: Shape 29">
              <a:extLst>
                <a:ext uri="{FF2B5EF4-FFF2-40B4-BE49-F238E27FC236}">
                  <a16:creationId xmlns:a16="http://schemas.microsoft.com/office/drawing/2014/main" id="{6D43F8D2-BFE4-41F1-A5DD-BD0D91F8A230}"/>
                </a:ext>
              </a:extLst>
            </p:cNvPr>
            <p:cNvSpPr/>
            <p:nvPr/>
          </p:nvSpPr>
          <p:spPr>
            <a:xfrm>
              <a:off x="6382996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2" name="Right Triangle 20">
              <a:extLst>
                <a:ext uri="{FF2B5EF4-FFF2-40B4-BE49-F238E27FC236}">
                  <a16:creationId xmlns:a16="http://schemas.microsoft.com/office/drawing/2014/main" id="{F6BBFA65-EA27-4DCD-8669-BB8809695ABB}"/>
                </a:ext>
              </a:extLst>
            </p:cNvPr>
            <p:cNvSpPr/>
            <p:nvPr/>
          </p:nvSpPr>
          <p:spPr>
            <a:xfrm rot="5400000">
              <a:off x="6983573" y="2249624"/>
              <a:ext cx="720080" cy="1152128"/>
            </a:xfrm>
            <a:prstGeom prst="rtTriangle">
              <a:avLst/>
            </a:prstGeom>
            <a:solidFill>
              <a:srgbClr val="F39C1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53" name="Group 124">
            <a:extLst>
              <a:ext uri="{FF2B5EF4-FFF2-40B4-BE49-F238E27FC236}">
                <a16:creationId xmlns:a16="http://schemas.microsoft.com/office/drawing/2014/main" id="{4EFA3AC9-F65F-4517-8DA4-76F4E3CF752A}"/>
              </a:ext>
            </a:extLst>
          </p:cNvPr>
          <p:cNvGrpSpPr/>
          <p:nvPr/>
        </p:nvGrpSpPr>
        <p:grpSpPr>
          <a:xfrm>
            <a:off x="3822592" y="1693531"/>
            <a:ext cx="1177777" cy="509183"/>
            <a:chOff x="4044259" y="2465648"/>
            <a:chExt cx="2049144" cy="720080"/>
          </a:xfrm>
        </p:grpSpPr>
        <p:sp>
          <p:nvSpPr>
            <p:cNvPr id="354" name="Freeform: Shape 10">
              <a:extLst>
                <a:ext uri="{FF2B5EF4-FFF2-40B4-BE49-F238E27FC236}">
                  <a16:creationId xmlns:a16="http://schemas.microsoft.com/office/drawing/2014/main" id="{33712BB2-D797-4522-B328-DEF22EA6A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4259" y="2465648"/>
              <a:ext cx="1044665" cy="229322"/>
            </a:xfrm>
            <a:custGeom>
              <a:avLst/>
              <a:gdLst>
                <a:gd name="connsiteX0" fmla="*/ 366915 w 1044665"/>
                <a:gd name="connsiteY0" fmla="*/ 0 h 229322"/>
                <a:gd name="connsiteX1" fmla="*/ 1044665 w 1044665"/>
                <a:gd name="connsiteY1" fmla="*/ 0 h 229322"/>
                <a:gd name="connsiteX2" fmla="*/ 1044665 w 1044665"/>
                <a:gd name="connsiteY2" fmla="*/ 229322 h 229322"/>
                <a:gd name="connsiteX3" fmla="*/ 0 w 1044665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665" h="229322">
                  <a:moveTo>
                    <a:pt x="366915" y="0"/>
                  </a:moveTo>
                  <a:lnTo>
                    <a:pt x="1044665" y="0"/>
                  </a:lnTo>
                  <a:lnTo>
                    <a:pt x="104466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9BBB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5" name="Freeform: Shape 28">
              <a:extLst>
                <a:ext uri="{FF2B5EF4-FFF2-40B4-BE49-F238E27FC236}">
                  <a16:creationId xmlns:a16="http://schemas.microsoft.com/office/drawing/2014/main" id="{6DF41992-6A76-42E0-A035-B8E26CCF6D72}"/>
                </a:ext>
              </a:extLst>
            </p:cNvPr>
            <p:cNvSpPr/>
            <p:nvPr/>
          </p:nvSpPr>
          <p:spPr>
            <a:xfrm>
              <a:off x="4556722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6" name="Right Triangle 22">
              <a:extLst>
                <a:ext uri="{FF2B5EF4-FFF2-40B4-BE49-F238E27FC236}">
                  <a16:creationId xmlns:a16="http://schemas.microsoft.com/office/drawing/2014/main" id="{E8161797-A9E2-436F-AC50-CC479B7B7203}"/>
                </a:ext>
              </a:extLst>
            </p:cNvPr>
            <p:cNvSpPr/>
            <p:nvPr/>
          </p:nvSpPr>
          <p:spPr>
            <a:xfrm rot="5400000">
              <a:off x="5157299" y="2249624"/>
              <a:ext cx="720080" cy="1152128"/>
            </a:xfrm>
            <a:prstGeom prst="rtTriangle">
              <a:avLst/>
            </a:prstGeom>
            <a:solidFill>
              <a:srgbClr val="9BBB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57" name="Group 125">
            <a:extLst>
              <a:ext uri="{FF2B5EF4-FFF2-40B4-BE49-F238E27FC236}">
                <a16:creationId xmlns:a16="http://schemas.microsoft.com/office/drawing/2014/main" id="{A29ED790-D544-41BB-8456-D1D20A82B068}"/>
              </a:ext>
            </a:extLst>
          </p:cNvPr>
          <p:cNvGrpSpPr/>
          <p:nvPr/>
        </p:nvGrpSpPr>
        <p:grpSpPr>
          <a:xfrm>
            <a:off x="2361410" y="1676651"/>
            <a:ext cx="1173611" cy="509183"/>
            <a:chOff x="2225234" y="2465648"/>
            <a:chExt cx="2041895" cy="720080"/>
          </a:xfrm>
        </p:grpSpPr>
        <p:sp>
          <p:nvSpPr>
            <p:cNvPr id="358" name="Freeform: Shape 8">
              <a:extLst>
                <a:ext uri="{FF2B5EF4-FFF2-40B4-BE49-F238E27FC236}">
                  <a16:creationId xmlns:a16="http://schemas.microsoft.com/office/drawing/2014/main" id="{1517A08D-3633-4F88-BB9D-B543EF92C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234" y="2465648"/>
              <a:ext cx="1039472" cy="229322"/>
            </a:xfrm>
            <a:custGeom>
              <a:avLst/>
              <a:gdLst>
                <a:gd name="connsiteX0" fmla="*/ 366915 w 1039472"/>
                <a:gd name="connsiteY0" fmla="*/ 0 h 229322"/>
                <a:gd name="connsiteX1" fmla="*/ 1039472 w 1039472"/>
                <a:gd name="connsiteY1" fmla="*/ 0 h 229322"/>
                <a:gd name="connsiteX2" fmla="*/ 1039472 w 1039472"/>
                <a:gd name="connsiteY2" fmla="*/ 229322 h 229322"/>
                <a:gd name="connsiteX3" fmla="*/ 0 w 10394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72" h="229322">
                  <a:moveTo>
                    <a:pt x="366915" y="0"/>
                  </a:moveTo>
                  <a:lnTo>
                    <a:pt x="1039472" y="0"/>
                  </a:lnTo>
                  <a:lnTo>
                    <a:pt x="1039472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16A0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9" name="Freeform: Shape 27">
              <a:extLst>
                <a:ext uri="{FF2B5EF4-FFF2-40B4-BE49-F238E27FC236}">
                  <a16:creationId xmlns:a16="http://schemas.microsoft.com/office/drawing/2014/main" id="{3EBC911D-58BF-40D7-81B8-BABE4956EC47}"/>
                </a:ext>
              </a:extLst>
            </p:cNvPr>
            <p:cNvSpPr/>
            <p:nvPr/>
          </p:nvSpPr>
          <p:spPr>
            <a:xfrm>
              <a:off x="2730448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0" name="Right Triangle 24">
              <a:extLst>
                <a:ext uri="{FF2B5EF4-FFF2-40B4-BE49-F238E27FC236}">
                  <a16:creationId xmlns:a16="http://schemas.microsoft.com/office/drawing/2014/main" id="{4438A2F0-9BAF-4E2A-9E07-925DE9B8C15F}"/>
                </a:ext>
              </a:extLst>
            </p:cNvPr>
            <p:cNvSpPr/>
            <p:nvPr/>
          </p:nvSpPr>
          <p:spPr>
            <a:xfrm rot="5400000">
              <a:off x="3331025" y="2249624"/>
              <a:ext cx="720080" cy="1152128"/>
            </a:xfrm>
            <a:prstGeom prst="rtTriangle">
              <a:avLst/>
            </a:prstGeom>
            <a:solidFill>
              <a:srgbClr val="16A0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98" name="Group 49">
            <a:extLst>
              <a:ext uri="{FF2B5EF4-FFF2-40B4-BE49-F238E27FC236}">
                <a16:creationId xmlns:a16="http://schemas.microsoft.com/office/drawing/2014/main" id="{44F01D6C-4A7E-4EF2-A5A2-8E1BAB5F807A}"/>
              </a:ext>
            </a:extLst>
          </p:cNvPr>
          <p:cNvGrpSpPr/>
          <p:nvPr/>
        </p:nvGrpSpPr>
        <p:grpSpPr>
          <a:xfrm rot="10800000">
            <a:off x="1154492" y="3398162"/>
            <a:ext cx="1048497" cy="509183"/>
            <a:chOff x="623889" y="2465648"/>
            <a:chExt cx="1824216" cy="720080"/>
          </a:xfrm>
        </p:grpSpPr>
        <p:sp>
          <p:nvSpPr>
            <p:cNvPr id="399" name="Rectangle 6">
              <a:extLst>
                <a:ext uri="{FF2B5EF4-FFF2-40B4-BE49-F238E27FC236}">
                  <a16:creationId xmlns:a16="http://schemas.microsoft.com/office/drawing/2014/main" id="{9F13F524-0BF4-49C3-A613-6FDBD25B8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89" y="2465648"/>
              <a:ext cx="816600" cy="229322"/>
            </a:xfrm>
            <a:prstGeom prst="rect">
              <a:avLst/>
            </a:prstGeom>
            <a:solidFill>
              <a:srgbClr val="2980B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0" name="Freeform: Shape 26">
              <a:extLst>
                <a:ext uri="{FF2B5EF4-FFF2-40B4-BE49-F238E27FC236}">
                  <a16:creationId xmlns:a16="http://schemas.microsoft.com/office/drawing/2014/main" id="{701B372E-9001-4898-B16B-82B993656B94}"/>
                </a:ext>
              </a:extLst>
            </p:cNvPr>
            <p:cNvSpPr/>
            <p:nvPr/>
          </p:nvSpPr>
          <p:spPr>
            <a:xfrm>
              <a:off x="911424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1" name="Right Triangle 2">
              <a:extLst>
                <a:ext uri="{FF2B5EF4-FFF2-40B4-BE49-F238E27FC236}">
                  <a16:creationId xmlns:a16="http://schemas.microsoft.com/office/drawing/2014/main" id="{BCC03F6E-CB77-4DB3-9DC9-FE6298292DF4}"/>
                </a:ext>
              </a:extLst>
            </p:cNvPr>
            <p:cNvSpPr/>
            <p:nvPr/>
          </p:nvSpPr>
          <p:spPr>
            <a:xfrm rot="5400000">
              <a:off x="1512001" y="2249624"/>
              <a:ext cx="720080" cy="1152128"/>
            </a:xfrm>
            <a:prstGeom prst="rtTriangle">
              <a:avLst/>
            </a:prstGeom>
            <a:solidFill>
              <a:srgbClr val="2980B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2" name="Group 122">
            <a:extLst>
              <a:ext uri="{FF2B5EF4-FFF2-40B4-BE49-F238E27FC236}">
                <a16:creationId xmlns:a16="http://schemas.microsoft.com/office/drawing/2014/main" id="{FA12DDFF-94BF-4D16-8B27-1A49C430CA09}"/>
              </a:ext>
            </a:extLst>
          </p:cNvPr>
          <p:cNvGrpSpPr/>
          <p:nvPr/>
        </p:nvGrpSpPr>
        <p:grpSpPr>
          <a:xfrm rot="10800000">
            <a:off x="6538287" y="3398164"/>
            <a:ext cx="1176595" cy="509183"/>
            <a:chOff x="7696807" y="2465648"/>
            <a:chExt cx="2047088" cy="720080"/>
          </a:xfrm>
        </p:grpSpPr>
        <p:sp>
          <p:nvSpPr>
            <p:cNvPr id="403" name="Freeform: Shape 14">
              <a:extLst>
                <a:ext uri="{FF2B5EF4-FFF2-40B4-BE49-F238E27FC236}">
                  <a16:creationId xmlns:a16="http://schemas.microsoft.com/office/drawing/2014/main" id="{3E494319-A7D0-4690-8E3B-5D156404C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807" y="2465648"/>
              <a:ext cx="1039475" cy="229322"/>
            </a:xfrm>
            <a:custGeom>
              <a:avLst/>
              <a:gdLst>
                <a:gd name="connsiteX0" fmla="*/ 366915 w 1039475"/>
                <a:gd name="connsiteY0" fmla="*/ 0 h 229322"/>
                <a:gd name="connsiteX1" fmla="*/ 1039475 w 1039475"/>
                <a:gd name="connsiteY1" fmla="*/ 0 h 229322"/>
                <a:gd name="connsiteX2" fmla="*/ 1039475 w 1039475"/>
                <a:gd name="connsiteY2" fmla="*/ 229322 h 229322"/>
                <a:gd name="connsiteX3" fmla="*/ 0 w 1039475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75" h="229322">
                  <a:moveTo>
                    <a:pt x="366915" y="0"/>
                  </a:moveTo>
                  <a:lnTo>
                    <a:pt x="1039475" y="0"/>
                  </a:lnTo>
                  <a:lnTo>
                    <a:pt x="103947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C0392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4" name="Freeform: Shape 30">
              <a:extLst>
                <a:ext uri="{FF2B5EF4-FFF2-40B4-BE49-F238E27FC236}">
                  <a16:creationId xmlns:a16="http://schemas.microsoft.com/office/drawing/2014/main" id="{C7FBA8E0-CAD9-493B-9C6A-7FD6E76B0039}"/>
                </a:ext>
              </a:extLst>
            </p:cNvPr>
            <p:cNvSpPr/>
            <p:nvPr/>
          </p:nvSpPr>
          <p:spPr>
            <a:xfrm>
              <a:off x="8209270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5" name="Right Triangle 18">
              <a:extLst>
                <a:ext uri="{FF2B5EF4-FFF2-40B4-BE49-F238E27FC236}">
                  <a16:creationId xmlns:a16="http://schemas.microsoft.com/office/drawing/2014/main" id="{344B4C54-FF63-40AF-BC0B-D56FDB8ABF4D}"/>
                </a:ext>
              </a:extLst>
            </p:cNvPr>
            <p:cNvSpPr/>
            <p:nvPr/>
          </p:nvSpPr>
          <p:spPr>
            <a:xfrm rot="5400000">
              <a:off x="8807791" y="2249624"/>
              <a:ext cx="720080" cy="1152128"/>
            </a:xfrm>
            <a:prstGeom prst="rtTriangle">
              <a:avLst/>
            </a:prstGeom>
            <a:solidFill>
              <a:srgbClr val="C0392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6" name="Group 123">
            <a:extLst>
              <a:ext uri="{FF2B5EF4-FFF2-40B4-BE49-F238E27FC236}">
                <a16:creationId xmlns:a16="http://schemas.microsoft.com/office/drawing/2014/main" id="{68D8AD16-E18B-4EF6-B395-0B195024CBBA}"/>
              </a:ext>
            </a:extLst>
          </p:cNvPr>
          <p:cNvGrpSpPr/>
          <p:nvPr/>
        </p:nvGrpSpPr>
        <p:grpSpPr>
          <a:xfrm rot="10800000">
            <a:off x="5190699" y="3398163"/>
            <a:ext cx="1177779" cy="509183"/>
            <a:chOff x="5870532" y="2465648"/>
            <a:chExt cx="2049145" cy="720080"/>
          </a:xfrm>
        </p:grpSpPr>
        <p:sp>
          <p:nvSpPr>
            <p:cNvPr id="407" name="Freeform: Shape 12">
              <a:extLst>
                <a:ext uri="{FF2B5EF4-FFF2-40B4-BE49-F238E27FC236}">
                  <a16:creationId xmlns:a16="http://schemas.microsoft.com/office/drawing/2014/main" id="{ADD61C6C-97AB-4615-BADD-DC8CA121B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32" y="2465648"/>
              <a:ext cx="1042608" cy="229322"/>
            </a:xfrm>
            <a:custGeom>
              <a:avLst/>
              <a:gdLst>
                <a:gd name="connsiteX0" fmla="*/ 366915 w 1042608"/>
                <a:gd name="connsiteY0" fmla="*/ 0 h 229322"/>
                <a:gd name="connsiteX1" fmla="*/ 1042608 w 1042608"/>
                <a:gd name="connsiteY1" fmla="*/ 0 h 229322"/>
                <a:gd name="connsiteX2" fmla="*/ 1042608 w 1042608"/>
                <a:gd name="connsiteY2" fmla="*/ 229322 h 229322"/>
                <a:gd name="connsiteX3" fmla="*/ 0 w 1042608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608" h="229322">
                  <a:moveTo>
                    <a:pt x="366915" y="0"/>
                  </a:moveTo>
                  <a:lnTo>
                    <a:pt x="1042608" y="0"/>
                  </a:lnTo>
                  <a:lnTo>
                    <a:pt x="1042608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F39C1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8" name="Freeform: Shape 29">
              <a:extLst>
                <a:ext uri="{FF2B5EF4-FFF2-40B4-BE49-F238E27FC236}">
                  <a16:creationId xmlns:a16="http://schemas.microsoft.com/office/drawing/2014/main" id="{0CC01D1C-86F8-4750-AC7B-31EC2028A0D0}"/>
                </a:ext>
              </a:extLst>
            </p:cNvPr>
            <p:cNvSpPr/>
            <p:nvPr/>
          </p:nvSpPr>
          <p:spPr>
            <a:xfrm>
              <a:off x="6382996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9" name="Right Triangle 20">
              <a:extLst>
                <a:ext uri="{FF2B5EF4-FFF2-40B4-BE49-F238E27FC236}">
                  <a16:creationId xmlns:a16="http://schemas.microsoft.com/office/drawing/2014/main" id="{1A2CF3DB-A1C9-400F-B18C-0C735976C463}"/>
                </a:ext>
              </a:extLst>
            </p:cNvPr>
            <p:cNvSpPr/>
            <p:nvPr/>
          </p:nvSpPr>
          <p:spPr>
            <a:xfrm rot="5400000">
              <a:off x="6983573" y="2249624"/>
              <a:ext cx="720080" cy="1152128"/>
            </a:xfrm>
            <a:prstGeom prst="rtTriangle">
              <a:avLst/>
            </a:prstGeom>
            <a:solidFill>
              <a:srgbClr val="F39C1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10" name="Group 124">
            <a:extLst>
              <a:ext uri="{FF2B5EF4-FFF2-40B4-BE49-F238E27FC236}">
                <a16:creationId xmlns:a16="http://schemas.microsoft.com/office/drawing/2014/main" id="{9F2C33C6-39A2-4742-9746-2F21AC65587E}"/>
              </a:ext>
            </a:extLst>
          </p:cNvPr>
          <p:cNvGrpSpPr/>
          <p:nvPr/>
        </p:nvGrpSpPr>
        <p:grpSpPr>
          <a:xfrm rot="10800000">
            <a:off x="3842621" y="3398162"/>
            <a:ext cx="1177777" cy="509183"/>
            <a:chOff x="4044259" y="2465648"/>
            <a:chExt cx="2049144" cy="720080"/>
          </a:xfrm>
        </p:grpSpPr>
        <p:sp>
          <p:nvSpPr>
            <p:cNvPr id="411" name="Freeform: Shape 10">
              <a:extLst>
                <a:ext uri="{FF2B5EF4-FFF2-40B4-BE49-F238E27FC236}">
                  <a16:creationId xmlns:a16="http://schemas.microsoft.com/office/drawing/2014/main" id="{A4E50A23-54FC-463D-8073-029278B28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4259" y="2465648"/>
              <a:ext cx="1044665" cy="229322"/>
            </a:xfrm>
            <a:custGeom>
              <a:avLst/>
              <a:gdLst>
                <a:gd name="connsiteX0" fmla="*/ 366915 w 1044665"/>
                <a:gd name="connsiteY0" fmla="*/ 0 h 229322"/>
                <a:gd name="connsiteX1" fmla="*/ 1044665 w 1044665"/>
                <a:gd name="connsiteY1" fmla="*/ 0 h 229322"/>
                <a:gd name="connsiteX2" fmla="*/ 1044665 w 1044665"/>
                <a:gd name="connsiteY2" fmla="*/ 229322 h 229322"/>
                <a:gd name="connsiteX3" fmla="*/ 0 w 1044665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665" h="229322">
                  <a:moveTo>
                    <a:pt x="366915" y="0"/>
                  </a:moveTo>
                  <a:lnTo>
                    <a:pt x="1044665" y="0"/>
                  </a:lnTo>
                  <a:lnTo>
                    <a:pt x="104466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9BBB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2" name="Freeform: Shape 28">
              <a:extLst>
                <a:ext uri="{FF2B5EF4-FFF2-40B4-BE49-F238E27FC236}">
                  <a16:creationId xmlns:a16="http://schemas.microsoft.com/office/drawing/2014/main" id="{C23816EC-F60F-4F19-A88E-E504CD13FE5E}"/>
                </a:ext>
              </a:extLst>
            </p:cNvPr>
            <p:cNvSpPr/>
            <p:nvPr/>
          </p:nvSpPr>
          <p:spPr>
            <a:xfrm>
              <a:off x="4556722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3" name="Right Triangle 22">
              <a:extLst>
                <a:ext uri="{FF2B5EF4-FFF2-40B4-BE49-F238E27FC236}">
                  <a16:creationId xmlns:a16="http://schemas.microsoft.com/office/drawing/2014/main" id="{FEA45EE0-A738-43BB-B7F1-7245DD1354A5}"/>
                </a:ext>
              </a:extLst>
            </p:cNvPr>
            <p:cNvSpPr/>
            <p:nvPr/>
          </p:nvSpPr>
          <p:spPr>
            <a:xfrm rot="5400000">
              <a:off x="5157299" y="2249624"/>
              <a:ext cx="720080" cy="1152128"/>
            </a:xfrm>
            <a:prstGeom prst="rtTriangle">
              <a:avLst/>
            </a:prstGeom>
            <a:solidFill>
              <a:srgbClr val="9BBB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14" name="Group 125">
            <a:extLst>
              <a:ext uri="{FF2B5EF4-FFF2-40B4-BE49-F238E27FC236}">
                <a16:creationId xmlns:a16="http://schemas.microsoft.com/office/drawing/2014/main" id="{E303B73B-3611-4AE1-AD43-5C6368D26A27}"/>
              </a:ext>
            </a:extLst>
          </p:cNvPr>
          <p:cNvGrpSpPr/>
          <p:nvPr/>
        </p:nvGrpSpPr>
        <p:grpSpPr>
          <a:xfrm rot="10800000">
            <a:off x="2498709" y="3398162"/>
            <a:ext cx="1173611" cy="509183"/>
            <a:chOff x="2225234" y="2465648"/>
            <a:chExt cx="2041895" cy="720080"/>
          </a:xfrm>
        </p:grpSpPr>
        <p:sp>
          <p:nvSpPr>
            <p:cNvPr id="415" name="Freeform: Shape 8">
              <a:extLst>
                <a:ext uri="{FF2B5EF4-FFF2-40B4-BE49-F238E27FC236}">
                  <a16:creationId xmlns:a16="http://schemas.microsoft.com/office/drawing/2014/main" id="{F9C57C1F-6DB4-4A08-B0EC-8444DCB91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234" y="2465648"/>
              <a:ext cx="1039472" cy="229322"/>
            </a:xfrm>
            <a:custGeom>
              <a:avLst/>
              <a:gdLst>
                <a:gd name="connsiteX0" fmla="*/ 366915 w 1039472"/>
                <a:gd name="connsiteY0" fmla="*/ 0 h 229322"/>
                <a:gd name="connsiteX1" fmla="*/ 1039472 w 1039472"/>
                <a:gd name="connsiteY1" fmla="*/ 0 h 229322"/>
                <a:gd name="connsiteX2" fmla="*/ 1039472 w 1039472"/>
                <a:gd name="connsiteY2" fmla="*/ 229322 h 229322"/>
                <a:gd name="connsiteX3" fmla="*/ 0 w 10394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72" h="229322">
                  <a:moveTo>
                    <a:pt x="366915" y="0"/>
                  </a:moveTo>
                  <a:lnTo>
                    <a:pt x="1039472" y="0"/>
                  </a:lnTo>
                  <a:lnTo>
                    <a:pt x="1039472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16A0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6" name="Freeform: Shape 27">
              <a:extLst>
                <a:ext uri="{FF2B5EF4-FFF2-40B4-BE49-F238E27FC236}">
                  <a16:creationId xmlns:a16="http://schemas.microsoft.com/office/drawing/2014/main" id="{D9634E71-ED98-4DF0-BDDB-C10FDA0D3418}"/>
                </a:ext>
              </a:extLst>
            </p:cNvPr>
            <p:cNvSpPr/>
            <p:nvPr/>
          </p:nvSpPr>
          <p:spPr>
            <a:xfrm>
              <a:off x="2730448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7" name="Right Triangle 24">
              <a:extLst>
                <a:ext uri="{FF2B5EF4-FFF2-40B4-BE49-F238E27FC236}">
                  <a16:creationId xmlns:a16="http://schemas.microsoft.com/office/drawing/2014/main" id="{6B9F61EC-F0F9-4B85-834A-92D0BBC17860}"/>
                </a:ext>
              </a:extLst>
            </p:cNvPr>
            <p:cNvSpPr/>
            <p:nvPr/>
          </p:nvSpPr>
          <p:spPr>
            <a:xfrm rot="5400000">
              <a:off x="3331025" y="2249624"/>
              <a:ext cx="720080" cy="1152128"/>
            </a:xfrm>
            <a:prstGeom prst="rtTriangle">
              <a:avLst/>
            </a:prstGeom>
            <a:solidFill>
              <a:srgbClr val="16A0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59" name="TextBox 58">
            <a:extLst>
              <a:ext uri="{FF2B5EF4-FFF2-40B4-BE49-F238E27FC236}">
                <a16:creationId xmlns:a16="http://schemas.microsoft.com/office/drawing/2014/main" id="{84A73566-51C4-4AD3-BACB-CD8F2497FE29}"/>
              </a:ext>
            </a:extLst>
          </p:cNvPr>
          <p:cNvSpPr txBox="1"/>
          <p:nvPr/>
        </p:nvSpPr>
        <p:spPr>
          <a:xfrm>
            <a:off x="6965154" y="1298575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C0392B"/>
                </a:solidFill>
                <a:latin typeface="Calibri"/>
                <a:ea typeface="+mn-ea"/>
                <a:cs typeface="+mn-cs"/>
              </a:rPr>
              <a:t>Etapa 5</a:t>
            </a:r>
          </a:p>
        </p:txBody>
      </p:sp>
      <p:sp>
        <p:nvSpPr>
          <p:cNvPr id="460" name="TextBox 60">
            <a:extLst>
              <a:ext uri="{FF2B5EF4-FFF2-40B4-BE49-F238E27FC236}">
                <a16:creationId xmlns:a16="http://schemas.microsoft.com/office/drawing/2014/main" id="{63A9B853-870D-4FD0-9EC5-85D98FDC5B5F}"/>
              </a:ext>
            </a:extLst>
          </p:cNvPr>
          <p:cNvSpPr txBox="1"/>
          <p:nvPr/>
        </p:nvSpPr>
        <p:spPr>
          <a:xfrm>
            <a:off x="1154492" y="1344809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2980B9"/>
                </a:solidFill>
                <a:latin typeface="Calibri"/>
                <a:ea typeface="+mn-ea"/>
                <a:cs typeface="+mn-cs"/>
              </a:rPr>
              <a:t>Etapa 1</a:t>
            </a:r>
          </a:p>
        </p:txBody>
      </p:sp>
      <p:sp>
        <p:nvSpPr>
          <p:cNvPr id="461" name="TextBox 62">
            <a:extLst>
              <a:ext uri="{FF2B5EF4-FFF2-40B4-BE49-F238E27FC236}">
                <a16:creationId xmlns:a16="http://schemas.microsoft.com/office/drawing/2014/main" id="{7965C172-E33C-4B9F-A819-1C523B9070F2}"/>
              </a:ext>
            </a:extLst>
          </p:cNvPr>
          <p:cNvSpPr txBox="1"/>
          <p:nvPr/>
        </p:nvSpPr>
        <p:spPr>
          <a:xfrm>
            <a:off x="2594094" y="1321991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16A085"/>
                </a:solidFill>
                <a:latin typeface="Calibri"/>
                <a:ea typeface="+mn-ea"/>
                <a:cs typeface="+mn-cs"/>
              </a:rPr>
              <a:t>Etapa 2</a:t>
            </a:r>
          </a:p>
        </p:txBody>
      </p:sp>
      <p:sp>
        <p:nvSpPr>
          <p:cNvPr id="462" name="TextBox 64">
            <a:extLst>
              <a:ext uri="{FF2B5EF4-FFF2-40B4-BE49-F238E27FC236}">
                <a16:creationId xmlns:a16="http://schemas.microsoft.com/office/drawing/2014/main" id="{0A766790-C7E5-42E5-8817-619D6E59FACA}"/>
              </a:ext>
            </a:extLst>
          </p:cNvPr>
          <p:cNvSpPr txBox="1"/>
          <p:nvPr/>
        </p:nvSpPr>
        <p:spPr>
          <a:xfrm>
            <a:off x="4053131" y="1335002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9BBB59">
                    <a:lumMod val="75000"/>
                  </a:srgbClr>
                </a:solidFill>
                <a:latin typeface="Calibri"/>
                <a:ea typeface="+mn-ea"/>
                <a:cs typeface="+mn-cs"/>
              </a:rPr>
              <a:t>Etapa 3</a:t>
            </a:r>
          </a:p>
        </p:txBody>
      </p:sp>
      <p:sp>
        <p:nvSpPr>
          <p:cNvPr id="463" name="TextBox 66">
            <a:extLst>
              <a:ext uri="{FF2B5EF4-FFF2-40B4-BE49-F238E27FC236}">
                <a16:creationId xmlns:a16="http://schemas.microsoft.com/office/drawing/2014/main" id="{552EAD79-639A-49F1-83D9-5127EF4C2190}"/>
              </a:ext>
            </a:extLst>
          </p:cNvPr>
          <p:cNvSpPr txBox="1"/>
          <p:nvPr/>
        </p:nvSpPr>
        <p:spPr>
          <a:xfrm>
            <a:off x="5637921" y="1301525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F39C12">
                    <a:lumMod val="75000"/>
                  </a:srgbClr>
                </a:solidFill>
                <a:latin typeface="Calibri"/>
                <a:ea typeface="+mn-ea"/>
                <a:cs typeface="+mn-cs"/>
              </a:rPr>
              <a:t>Etapa 4</a:t>
            </a:r>
          </a:p>
        </p:txBody>
      </p:sp>
      <p:sp>
        <p:nvSpPr>
          <p:cNvPr id="464" name="TextBox 58">
            <a:extLst>
              <a:ext uri="{FF2B5EF4-FFF2-40B4-BE49-F238E27FC236}">
                <a16:creationId xmlns:a16="http://schemas.microsoft.com/office/drawing/2014/main" id="{3F29C3AD-BC05-49DD-9CF6-A2E3979AE511}"/>
              </a:ext>
            </a:extLst>
          </p:cNvPr>
          <p:cNvSpPr txBox="1"/>
          <p:nvPr/>
        </p:nvSpPr>
        <p:spPr>
          <a:xfrm>
            <a:off x="6728073" y="3020607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C0392B"/>
                </a:solidFill>
                <a:latin typeface="Calibri"/>
                <a:ea typeface="+mn-ea"/>
                <a:cs typeface="+mn-cs"/>
              </a:rPr>
              <a:t>Etapa 6</a:t>
            </a:r>
          </a:p>
        </p:txBody>
      </p:sp>
      <p:sp>
        <p:nvSpPr>
          <p:cNvPr id="465" name="TextBox 60">
            <a:extLst>
              <a:ext uri="{FF2B5EF4-FFF2-40B4-BE49-F238E27FC236}">
                <a16:creationId xmlns:a16="http://schemas.microsoft.com/office/drawing/2014/main" id="{2604352D-F711-425A-8CEA-18C6CE247D1D}"/>
              </a:ext>
            </a:extLst>
          </p:cNvPr>
          <p:cNvSpPr txBox="1"/>
          <p:nvPr/>
        </p:nvSpPr>
        <p:spPr>
          <a:xfrm>
            <a:off x="1211063" y="3048465"/>
            <a:ext cx="1100109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2980B9"/>
                </a:solidFill>
                <a:latin typeface="Calibri"/>
                <a:ea typeface="+mn-ea"/>
                <a:cs typeface="+mn-cs"/>
              </a:rPr>
              <a:t>Etapa 10</a:t>
            </a:r>
          </a:p>
        </p:txBody>
      </p:sp>
      <p:sp>
        <p:nvSpPr>
          <p:cNvPr id="466" name="TextBox 62">
            <a:extLst>
              <a:ext uri="{FF2B5EF4-FFF2-40B4-BE49-F238E27FC236}">
                <a16:creationId xmlns:a16="http://schemas.microsoft.com/office/drawing/2014/main" id="{8CDD5F10-2283-4C28-A43D-CCAF9FEAB927}"/>
              </a:ext>
            </a:extLst>
          </p:cNvPr>
          <p:cNvSpPr txBox="1"/>
          <p:nvPr/>
        </p:nvSpPr>
        <p:spPr>
          <a:xfrm>
            <a:off x="2713218" y="3035918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16A085"/>
                </a:solidFill>
                <a:latin typeface="Calibri"/>
                <a:ea typeface="+mn-ea"/>
                <a:cs typeface="+mn-cs"/>
              </a:rPr>
              <a:t>Etapa 9</a:t>
            </a:r>
          </a:p>
        </p:txBody>
      </p:sp>
      <p:sp>
        <p:nvSpPr>
          <p:cNvPr id="467" name="TextBox 64">
            <a:extLst>
              <a:ext uri="{FF2B5EF4-FFF2-40B4-BE49-F238E27FC236}">
                <a16:creationId xmlns:a16="http://schemas.microsoft.com/office/drawing/2014/main" id="{836D1EF8-3D0A-404D-B5CF-003A6B67CD7D}"/>
              </a:ext>
            </a:extLst>
          </p:cNvPr>
          <p:cNvSpPr txBox="1"/>
          <p:nvPr/>
        </p:nvSpPr>
        <p:spPr>
          <a:xfrm>
            <a:off x="4049384" y="3046763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9BBB59">
                    <a:lumMod val="75000"/>
                  </a:srgbClr>
                </a:solidFill>
                <a:latin typeface="Calibri"/>
                <a:ea typeface="+mn-ea"/>
                <a:cs typeface="+mn-cs"/>
              </a:rPr>
              <a:t>Etapa 8</a:t>
            </a:r>
          </a:p>
        </p:txBody>
      </p:sp>
      <p:sp>
        <p:nvSpPr>
          <p:cNvPr id="468" name="TextBox 66">
            <a:extLst>
              <a:ext uri="{FF2B5EF4-FFF2-40B4-BE49-F238E27FC236}">
                <a16:creationId xmlns:a16="http://schemas.microsoft.com/office/drawing/2014/main" id="{8FFD2EE6-D475-418B-B0A1-8F60FCD84CBB}"/>
              </a:ext>
            </a:extLst>
          </p:cNvPr>
          <p:cNvSpPr txBox="1"/>
          <p:nvPr/>
        </p:nvSpPr>
        <p:spPr>
          <a:xfrm>
            <a:off x="5458281" y="3011390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F39C12">
                    <a:lumMod val="75000"/>
                  </a:srgbClr>
                </a:solidFill>
                <a:latin typeface="Calibri"/>
                <a:ea typeface="+mn-ea"/>
                <a:cs typeface="+mn-cs"/>
              </a:rPr>
              <a:t>Etapa 7</a:t>
            </a:r>
          </a:p>
        </p:txBody>
      </p:sp>
      <p:sp>
        <p:nvSpPr>
          <p:cNvPr id="469" name="Rectangle 35">
            <a:extLst>
              <a:ext uri="{FF2B5EF4-FFF2-40B4-BE49-F238E27FC236}">
                <a16:creationId xmlns:a16="http://schemas.microsoft.com/office/drawing/2014/main" id="{87160CC2-E3D9-4C0D-AA3A-2B226958B0DE}"/>
              </a:ext>
            </a:extLst>
          </p:cNvPr>
          <p:cNvSpPr/>
          <p:nvPr/>
        </p:nvSpPr>
        <p:spPr>
          <a:xfrm>
            <a:off x="675060" y="2244415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Planteamiento de una idea</a:t>
            </a:r>
          </a:p>
        </p:txBody>
      </p:sp>
      <p:sp>
        <p:nvSpPr>
          <p:cNvPr id="470" name="Rectangle 35">
            <a:extLst>
              <a:ext uri="{FF2B5EF4-FFF2-40B4-BE49-F238E27FC236}">
                <a16:creationId xmlns:a16="http://schemas.microsoft.com/office/drawing/2014/main" id="{BF60CA3A-FD7E-4F02-AF85-3A74192472EF}"/>
              </a:ext>
            </a:extLst>
          </p:cNvPr>
          <p:cNvSpPr/>
          <p:nvPr/>
        </p:nvSpPr>
        <p:spPr>
          <a:xfrm>
            <a:off x="2328571" y="2243635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Definición del problema</a:t>
            </a:r>
          </a:p>
        </p:txBody>
      </p:sp>
      <p:sp>
        <p:nvSpPr>
          <p:cNvPr id="471" name="Rectangle 35">
            <a:extLst>
              <a:ext uri="{FF2B5EF4-FFF2-40B4-BE49-F238E27FC236}">
                <a16:creationId xmlns:a16="http://schemas.microsoft.com/office/drawing/2014/main" id="{7B0090E7-344A-41B2-92AB-D313735D9988}"/>
              </a:ext>
            </a:extLst>
          </p:cNvPr>
          <p:cNvSpPr/>
          <p:nvPr/>
        </p:nvSpPr>
        <p:spPr>
          <a:xfrm>
            <a:off x="3900620" y="2236883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Revisión de información actual</a:t>
            </a:r>
          </a:p>
        </p:txBody>
      </p:sp>
      <p:sp>
        <p:nvSpPr>
          <p:cNvPr id="472" name="Rectangle 35">
            <a:extLst>
              <a:ext uri="{FF2B5EF4-FFF2-40B4-BE49-F238E27FC236}">
                <a16:creationId xmlns:a16="http://schemas.microsoft.com/office/drawing/2014/main" id="{D78D1C2C-99E5-40CC-852D-064435B08BDF}"/>
              </a:ext>
            </a:extLst>
          </p:cNvPr>
          <p:cNvSpPr/>
          <p:nvPr/>
        </p:nvSpPr>
        <p:spPr>
          <a:xfrm>
            <a:off x="5393105" y="2256938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Visualización de alcance</a:t>
            </a:r>
          </a:p>
        </p:txBody>
      </p:sp>
      <p:sp>
        <p:nvSpPr>
          <p:cNvPr id="473" name="Rectangle 35">
            <a:extLst>
              <a:ext uri="{FF2B5EF4-FFF2-40B4-BE49-F238E27FC236}">
                <a16:creationId xmlns:a16="http://schemas.microsoft.com/office/drawing/2014/main" id="{0BC09E45-87C2-450C-A893-933E2F9AB51B}"/>
              </a:ext>
            </a:extLst>
          </p:cNvPr>
          <p:cNvSpPr/>
          <p:nvPr/>
        </p:nvSpPr>
        <p:spPr>
          <a:xfrm>
            <a:off x="6965154" y="2236883"/>
            <a:ext cx="1678380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Establecer hipótesis y variables presentes</a:t>
            </a:r>
          </a:p>
        </p:txBody>
      </p:sp>
      <p:sp>
        <p:nvSpPr>
          <p:cNvPr id="474" name="Rectangle 35">
            <a:extLst>
              <a:ext uri="{FF2B5EF4-FFF2-40B4-BE49-F238E27FC236}">
                <a16:creationId xmlns:a16="http://schemas.microsoft.com/office/drawing/2014/main" id="{2FA03644-5DE7-47D5-A634-4E60BD21984D}"/>
              </a:ext>
            </a:extLst>
          </p:cNvPr>
          <p:cNvSpPr/>
          <p:nvPr/>
        </p:nvSpPr>
        <p:spPr>
          <a:xfrm>
            <a:off x="6574641" y="3913360"/>
            <a:ext cx="1678380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Elaboración de reporte de resultados</a:t>
            </a:r>
          </a:p>
        </p:txBody>
      </p:sp>
      <p:sp>
        <p:nvSpPr>
          <p:cNvPr id="475" name="Rectangle 35">
            <a:extLst>
              <a:ext uri="{FF2B5EF4-FFF2-40B4-BE49-F238E27FC236}">
                <a16:creationId xmlns:a16="http://schemas.microsoft.com/office/drawing/2014/main" id="{B679F98C-5E80-4183-BF6B-816F9AC1265B}"/>
              </a:ext>
            </a:extLst>
          </p:cNvPr>
          <p:cNvSpPr/>
          <p:nvPr/>
        </p:nvSpPr>
        <p:spPr>
          <a:xfrm>
            <a:off x="5013712" y="3974827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Análisis de los datos</a:t>
            </a:r>
          </a:p>
        </p:txBody>
      </p:sp>
      <p:sp>
        <p:nvSpPr>
          <p:cNvPr id="476" name="Rectangle 35">
            <a:extLst>
              <a:ext uri="{FF2B5EF4-FFF2-40B4-BE49-F238E27FC236}">
                <a16:creationId xmlns:a16="http://schemas.microsoft.com/office/drawing/2014/main" id="{139192CD-71A2-473F-879D-6C8CBB0C9FA5}"/>
              </a:ext>
            </a:extLst>
          </p:cNvPr>
          <p:cNvSpPr/>
          <p:nvPr/>
        </p:nvSpPr>
        <p:spPr>
          <a:xfrm>
            <a:off x="3512319" y="4019060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Recolección de datos</a:t>
            </a:r>
          </a:p>
        </p:txBody>
      </p:sp>
      <p:sp>
        <p:nvSpPr>
          <p:cNvPr id="477" name="Rectangle 35">
            <a:extLst>
              <a:ext uri="{FF2B5EF4-FFF2-40B4-BE49-F238E27FC236}">
                <a16:creationId xmlns:a16="http://schemas.microsoft.com/office/drawing/2014/main" id="{DEE63D91-C654-428A-9023-57555ABBC6FB}"/>
              </a:ext>
            </a:extLst>
          </p:cNvPr>
          <p:cNvSpPr/>
          <p:nvPr/>
        </p:nvSpPr>
        <p:spPr>
          <a:xfrm>
            <a:off x="2005104" y="4019060"/>
            <a:ext cx="1678380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Definición y selección de muestra</a:t>
            </a:r>
          </a:p>
        </p:txBody>
      </p:sp>
      <p:sp>
        <p:nvSpPr>
          <p:cNvPr id="478" name="Rectangle 35">
            <a:extLst>
              <a:ext uri="{FF2B5EF4-FFF2-40B4-BE49-F238E27FC236}">
                <a16:creationId xmlns:a16="http://schemas.microsoft.com/office/drawing/2014/main" id="{024A12E4-BF07-421C-BE1F-7F932113E6F1}"/>
              </a:ext>
            </a:extLst>
          </p:cNvPr>
          <p:cNvSpPr/>
          <p:nvPr/>
        </p:nvSpPr>
        <p:spPr>
          <a:xfrm>
            <a:off x="449997" y="4019060"/>
            <a:ext cx="1678380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Desarrollo de diseño de investigación </a:t>
            </a:r>
          </a:p>
        </p:txBody>
      </p:sp>
      <p:sp>
        <p:nvSpPr>
          <p:cNvPr id="484" name="Google Shape;276;p46">
            <a:extLst>
              <a:ext uri="{FF2B5EF4-FFF2-40B4-BE49-F238E27FC236}">
                <a16:creationId xmlns:a16="http://schemas.microsoft.com/office/drawing/2014/main" id="{F191119F-F56F-46B8-AFA8-11907618ADE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5325" y="352425"/>
            <a:ext cx="5213350" cy="94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METODOLOGÍA</a:t>
            </a:r>
            <a:endParaRPr sz="3000" dirty="0"/>
          </a:p>
        </p:txBody>
      </p:sp>
      <p:pic>
        <p:nvPicPr>
          <p:cNvPr id="485" name="Google Shape;246;p42">
            <a:extLst>
              <a:ext uri="{FF2B5EF4-FFF2-40B4-BE49-F238E27FC236}">
                <a16:creationId xmlns:a16="http://schemas.microsoft.com/office/drawing/2014/main" id="{9E626722-6CD4-490B-BE68-E76E6DA2B05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9272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89BC1-7848-40BB-AB41-2445FEEBB5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sz="3000" dirty="0"/>
              <a:t>LÍNEA DE TIEMPO INVESTIGATIVA</a:t>
            </a:r>
          </a:p>
        </p:txBody>
      </p:sp>
      <p:sp>
        <p:nvSpPr>
          <p:cNvPr id="140" name="Google Shape;1113;p27">
            <a:extLst>
              <a:ext uri="{FF2B5EF4-FFF2-40B4-BE49-F238E27FC236}">
                <a16:creationId xmlns:a16="http://schemas.microsoft.com/office/drawing/2014/main" id="{3A6FBD09-9C8E-47B6-968F-6E98DD01CB5A}"/>
              </a:ext>
            </a:extLst>
          </p:cNvPr>
          <p:cNvSpPr/>
          <p:nvPr/>
        </p:nvSpPr>
        <p:spPr>
          <a:xfrm>
            <a:off x="2926836" y="222737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0" y="0"/>
                </a:moveTo>
                <a:lnTo>
                  <a:pt x="0" y="1715"/>
                </a:lnTo>
                <a:lnTo>
                  <a:pt x="988" y="1715"/>
                </a:lnTo>
                <a:lnTo>
                  <a:pt x="9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114;p27">
            <a:extLst>
              <a:ext uri="{FF2B5EF4-FFF2-40B4-BE49-F238E27FC236}">
                <a16:creationId xmlns:a16="http://schemas.microsoft.com/office/drawing/2014/main" id="{B160A8B4-8CA6-4F39-9823-6616D2FD86C4}"/>
              </a:ext>
            </a:extLst>
          </p:cNvPr>
          <p:cNvSpPr/>
          <p:nvPr/>
        </p:nvSpPr>
        <p:spPr>
          <a:xfrm>
            <a:off x="2288996" y="2247822"/>
            <a:ext cx="117424" cy="117424"/>
          </a:xfrm>
          <a:custGeom>
            <a:avLst/>
            <a:gdLst/>
            <a:ahLst/>
            <a:cxnLst/>
            <a:rect l="l" t="t" r="r" b="b"/>
            <a:pathLst>
              <a:path w="3692" h="3692" extrusionOk="0">
                <a:moveTo>
                  <a:pt x="1846" y="0"/>
                </a:moveTo>
                <a:cubicBezTo>
                  <a:pt x="834" y="0"/>
                  <a:pt x="0" y="822"/>
                  <a:pt x="0" y="1846"/>
                </a:cubicBezTo>
                <a:cubicBezTo>
                  <a:pt x="0" y="2858"/>
                  <a:pt x="834" y="3691"/>
                  <a:pt x="1846" y="3691"/>
                </a:cubicBezTo>
                <a:cubicBezTo>
                  <a:pt x="2870" y="3691"/>
                  <a:pt x="3691" y="2858"/>
                  <a:pt x="3691" y="1846"/>
                </a:cubicBezTo>
                <a:cubicBezTo>
                  <a:pt x="3691" y="822"/>
                  <a:pt x="2870" y="0"/>
                  <a:pt x="18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115;p27">
            <a:extLst>
              <a:ext uri="{FF2B5EF4-FFF2-40B4-BE49-F238E27FC236}">
                <a16:creationId xmlns:a16="http://schemas.microsoft.com/office/drawing/2014/main" id="{3B89C925-A4A4-431A-8E4D-81BCF9335CCA}"/>
              </a:ext>
            </a:extLst>
          </p:cNvPr>
          <p:cNvSpPr/>
          <p:nvPr/>
        </p:nvSpPr>
        <p:spPr>
          <a:xfrm>
            <a:off x="2301494" y="2260321"/>
            <a:ext cx="92425" cy="92425"/>
          </a:xfrm>
          <a:custGeom>
            <a:avLst/>
            <a:gdLst/>
            <a:ahLst/>
            <a:cxnLst/>
            <a:rect l="l" t="t" r="r" b="b"/>
            <a:pathLst>
              <a:path w="2906" h="2906" extrusionOk="0">
                <a:moveTo>
                  <a:pt x="1453" y="0"/>
                </a:moveTo>
                <a:cubicBezTo>
                  <a:pt x="655" y="0"/>
                  <a:pt x="0" y="643"/>
                  <a:pt x="0" y="1453"/>
                </a:cubicBezTo>
                <a:cubicBezTo>
                  <a:pt x="0" y="2250"/>
                  <a:pt x="655" y="2905"/>
                  <a:pt x="1453" y="2905"/>
                </a:cubicBezTo>
                <a:cubicBezTo>
                  <a:pt x="2250" y="2905"/>
                  <a:pt x="2905" y="2250"/>
                  <a:pt x="2905" y="1453"/>
                </a:cubicBezTo>
                <a:cubicBezTo>
                  <a:pt x="2905" y="643"/>
                  <a:pt x="2250" y="0"/>
                  <a:pt x="1453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116;p27">
            <a:extLst>
              <a:ext uri="{FF2B5EF4-FFF2-40B4-BE49-F238E27FC236}">
                <a16:creationId xmlns:a16="http://schemas.microsoft.com/office/drawing/2014/main" id="{5AE391B4-6085-42E6-951E-75F2ACC2E7A7}"/>
              </a:ext>
            </a:extLst>
          </p:cNvPr>
          <p:cNvSpPr/>
          <p:nvPr/>
        </p:nvSpPr>
        <p:spPr>
          <a:xfrm>
            <a:off x="5467764" y="2247822"/>
            <a:ext cx="117424" cy="117424"/>
          </a:xfrm>
          <a:custGeom>
            <a:avLst/>
            <a:gdLst/>
            <a:ahLst/>
            <a:cxnLst/>
            <a:rect l="l" t="t" r="r" b="b"/>
            <a:pathLst>
              <a:path w="3692" h="3692" extrusionOk="0">
                <a:moveTo>
                  <a:pt x="1846" y="0"/>
                </a:moveTo>
                <a:cubicBezTo>
                  <a:pt x="834" y="0"/>
                  <a:pt x="1" y="822"/>
                  <a:pt x="1" y="1846"/>
                </a:cubicBezTo>
                <a:cubicBezTo>
                  <a:pt x="1" y="2858"/>
                  <a:pt x="834" y="3691"/>
                  <a:pt x="1846" y="3691"/>
                </a:cubicBezTo>
                <a:cubicBezTo>
                  <a:pt x="2870" y="3691"/>
                  <a:pt x="3692" y="2858"/>
                  <a:pt x="3692" y="1846"/>
                </a:cubicBezTo>
                <a:cubicBezTo>
                  <a:pt x="3692" y="822"/>
                  <a:pt x="2870" y="0"/>
                  <a:pt x="18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117;p27">
            <a:extLst>
              <a:ext uri="{FF2B5EF4-FFF2-40B4-BE49-F238E27FC236}">
                <a16:creationId xmlns:a16="http://schemas.microsoft.com/office/drawing/2014/main" id="{327F0B5A-B21B-4665-923F-0C78D15C7E6F}"/>
              </a:ext>
            </a:extLst>
          </p:cNvPr>
          <p:cNvSpPr/>
          <p:nvPr/>
        </p:nvSpPr>
        <p:spPr>
          <a:xfrm>
            <a:off x="5480263" y="2260321"/>
            <a:ext cx="92425" cy="92425"/>
          </a:xfrm>
          <a:custGeom>
            <a:avLst/>
            <a:gdLst/>
            <a:ahLst/>
            <a:cxnLst/>
            <a:rect l="l" t="t" r="r" b="b"/>
            <a:pathLst>
              <a:path w="2906" h="2906" extrusionOk="0">
                <a:moveTo>
                  <a:pt x="1453" y="0"/>
                </a:moveTo>
                <a:cubicBezTo>
                  <a:pt x="655" y="0"/>
                  <a:pt x="1" y="643"/>
                  <a:pt x="1" y="1453"/>
                </a:cubicBezTo>
                <a:cubicBezTo>
                  <a:pt x="1" y="2250"/>
                  <a:pt x="655" y="2905"/>
                  <a:pt x="1453" y="2905"/>
                </a:cubicBezTo>
                <a:cubicBezTo>
                  <a:pt x="2263" y="2905"/>
                  <a:pt x="2906" y="2250"/>
                  <a:pt x="2906" y="1453"/>
                </a:cubicBezTo>
                <a:cubicBezTo>
                  <a:pt x="2906" y="643"/>
                  <a:pt x="2263" y="0"/>
                  <a:pt x="1453" y="0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118;p27">
            <a:extLst>
              <a:ext uri="{FF2B5EF4-FFF2-40B4-BE49-F238E27FC236}">
                <a16:creationId xmlns:a16="http://schemas.microsoft.com/office/drawing/2014/main" id="{BE68FEC4-A9CE-47D9-8035-A465D95C488F}"/>
              </a:ext>
            </a:extLst>
          </p:cNvPr>
          <p:cNvSpPr/>
          <p:nvPr/>
        </p:nvSpPr>
        <p:spPr>
          <a:xfrm>
            <a:off x="4440020" y="222737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0" y="0"/>
                </a:moveTo>
                <a:lnTo>
                  <a:pt x="0" y="1715"/>
                </a:lnTo>
                <a:lnTo>
                  <a:pt x="988" y="1715"/>
                </a:lnTo>
                <a:lnTo>
                  <a:pt x="9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119;p27">
            <a:extLst>
              <a:ext uri="{FF2B5EF4-FFF2-40B4-BE49-F238E27FC236}">
                <a16:creationId xmlns:a16="http://schemas.microsoft.com/office/drawing/2014/main" id="{00B90352-0C13-4B35-8F42-AC177D0EF0DD}"/>
              </a:ext>
            </a:extLst>
          </p:cNvPr>
          <p:cNvSpPr/>
          <p:nvPr/>
        </p:nvSpPr>
        <p:spPr>
          <a:xfrm>
            <a:off x="7618789" y="222737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1" y="0"/>
                </a:moveTo>
                <a:lnTo>
                  <a:pt x="1" y="1715"/>
                </a:lnTo>
                <a:lnTo>
                  <a:pt x="989" y="1715"/>
                </a:lnTo>
                <a:lnTo>
                  <a:pt x="98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120;p27">
            <a:extLst>
              <a:ext uri="{FF2B5EF4-FFF2-40B4-BE49-F238E27FC236}">
                <a16:creationId xmlns:a16="http://schemas.microsoft.com/office/drawing/2014/main" id="{DA983033-F08A-40A5-86CB-33517735E9E3}"/>
              </a:ext>
            </a:extLst>
          </p:cNvPr>
          <p:cNvSpPr/>
          <p:nvPr/>
        </p:nvSpPr>
        <p:spPr>
          <a:xfrm>
            <a:off x="6029405" y="222737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0" y="0"/>
                </a:moveTo>
                <a:lnTo>
                  <a:pt x="0" y="1715"/>
                </a:lnTo>
                <a:lnTo>
                  <a:pt x="989" y="1715"/>
                </a:lnTo>
                <a:lnTo>
                  <a:pt x="98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121;p27">
            <a:extLst>
              <a:ext uri="{FF2B5EF4-FFF2-40B4-BE49-F238E27FC236}">
                <a16:creationId xmlns:a16="http://schemas.microsoft.com/office/drawing/2014/main" id="{5DD3EC86-CC72-478A-94F8-6C9AFD3A50FD}"/>
              </a:ext>
            </a:extLst>
          </p:cNvPr>
          <p:cNvGrpSpPr/>
          <p:nvPr/>
        </p:nvGrpSpPr>
        <p:grpSpPr>
          <a:xfrm>
            <a:off x="1100392" y="1679056"/>
            <a:ext cx="1719621" cy="2567344"/>
            <a:chOff x="670086" y="1470626"/>
            <a:chExt cx="1719621" cy="2567344"/>
          </a:xfrm>
        </p:grpSpPr>
        <p:sp>
          <p:nvSpPr>
            <p:cNvPr id="149" name="Google Shape;1122;p27">
              <a:extLst>
                <a:ext uri="{FF2B5EF4-FFF2-40B4-BE49-F238E27FC236}">
                  <a16:creationId xmlns:a16="http://schemas.microsoft.com/office/drawing/2014/main" id="{D2AFBDC6-FCD1-4042-A5A2-E0F3423186EC}"/>
                </a:ext>
              </a:extLst>
            </p:cNvPr>
            <p:cNvSpPr/>
            <p:nvPr/>
          </p:nvSpPr>
          <p:spPr>
            <a:xfrm>
              <a:off x="1031336" y="3880026"/>
              <a:ext cx="157912" cy="157944"/>
            </a:xfrm>
            <a:custGeom>
              <a:avLst/>
              <a:gdLst/>
              <a:ahLst/>
              <a:cxnLst/>
              <a:rect l="l" t="t" r="r" b="b"/>
              <a:pathLst>
                <a:path w="4965" h="4966" extrusionOk="0">
                  <a:moveTo>
                    <a:pt x="2488" y="0"/>
                  </a:moveTo>
                  <a:cubicBezTo>
                    <a:pt x="1119" y="0"/>
                    <a:pt x="0" y="1108"/>
                    <a:pt x="0" y="2477"/>
                  </a:cubicBezTo>
                  <a:cubicBezTo>
                    <a:pt x="0" y="3858"/>
                    <a:pt x="1119" y="4965"/>
                    <a:pt x="2488" y="4965"/>
                  </a:cubicBezTo>
                  <a:cubicBezTo>
                    <a:pt x="3858" y="4965"/>
                    <a:pt x="4965" y="3858"/>
                    <a:pt x="4965" y="2477"/>
                  </a:cubicBezTo>
                  <a:cubicBezTo>
                    <a:pt x="4965" y="1108"/>
                    <a:pt x="3858" y="0"/>
                    <a:pt x="24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123;p27">
              <a:extLst>
                <a:ext uri="{FF2B5EF4-FFF2-40B4-BE49-F238E27FC236}">
                  <a16:creationId xmlns:a16="http://schemas.microsoft.com/office/drawing/2014/main" id="{362090A3-338D-43DB-A902-07E821FAE9F6}"/>
                </a:ext>
              </a:extLst>
            </p:cNvPr>
            <p:cNvSpPr/>
            <p:nvPr/>
          </p:nvSpPr>
          <p:spPr>
            <a:xfrm>
              <a:off x="1048350" y="3896691"/>
              <a:ext cx="124230" cy="124230"/>
            </a:xfrm>
            <a:custGeom>
              <a:avLst/>
              <a:gdLst/>
              <a:ahLst/>
              <a:cxnLst/>
              <a:rect l="l" t="t" r="r" b="b"/>
              <a:pathLst>
                <a:path w="3906" h="3906" extrusionOk="0">
                  <a:moveTo>
                    <a:pt x="1953" y="0"/>
                  </a:moveTo>
                  <a:cubicBezTo>
                    <a:pt x="870" y="0"/>
                    <a:pt x="1" y="881"/>
                    <a:pt x="1" y="1953"/>
                  </a:cubicBezTo>
                  <a:cubicBezTo>
                    <a:pt x="1" y="3036"/>
                    <a:pt x="870" y="3905"/>
                    <a:pt x="1953" y="3905"/>
                  </a:cubicBezTo>
                  <a:cubicBezTo>
                    <a:pt x="3037" y="3905"/>
                    <a:pt x="3906" y="3036"/>
                    <a:pt x="3906" y="1953"/>
                  </a:cubicBezTo>
                  <a:cubicBezTo>
                    <a:pt x="3906" y="881"/>
                    <a:pt x="3037" y="0"/>
                    <a:pt x="19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124;p27">
              <a:extLst>
                <a:ext uri="{FF2B5EF4-FFF2-40B4-BE49-F238E27FC236}">
                  <a16:creationId xmlns:a16="http://schemas.microsoft.com/office/drawing/2014/main" id="{D6D87C4A-3259-450A-AB04-3C27157A7AD0}"/>
                </a:ext>
              </a:extLst>
            </p:cNvPr>
            <p:cNvSpPr/>
            <p:nvPr/>
          </p:nvSpPr>
          <p:spPr>
            <a:xfrm>
              <a:off x="907113" y="1836430"/>
              <a:ext cx="31455" cy="54546"/>
            </a:xfrm>
            <a:custGeom>
              <a:avLst/>
              <a:gdLst/>
              <a:ahLst/>
              <a:cxnLst/>
              <a:rect l="l" t="t" r="r" b="b"/>
              <a:pathLst>
                <a:path w="989" h="1715" extrusionOk="0">
                  <a:moveTo>
                    <a:pt x="1" y="0"/>
                  </a:moveTo>
                  <a:lnTo>
                    <a:pt x="1" y="1715"/>
                  </a:lnTo>
                  <a:lnTo>
                    <a:pt x="989" y="1715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125;p27">
              <a:extLst>
                <a:ext uri="{FF2B5EF4-FFF2-40B4-BE49-F238E27FC236}">
                  <a16:creationId xmlns:a16="http://schemas.microsoft.com/office/drawing/2014/main" id="{5CE39BC2-CA01-49D4-8DF0-5479F91E1636}"/>
                </a:ext>
              </a:extLst>
            </p:cNvPr>
            <p:cNvSpPr/>
            <p:nvPr/>
          </p:nvSpPr>
          <p:spPr>
            <a:xfrm>
              <a:off x="670086" y="1470626"/>
              <a:ext cx="1247392" cy="2488328"/>
            </a:xfrm>
            <a:custGeom>
              <a:avLst/>
              <a:gdLst/>
              <a:ahLst/>
              <a:cxnLst/>
              <a:rect l="l" t="t" r="r" b="b"/>
              <a:pathLst>
                <a:path w="39220" h="78237" fill="none" extrusionOk="0">
                  <a:moveTo>
                    <a:pt x="39220" y="19611"/>
                  </a:moveTo>
                  <a:cubicBezTo>
                    <a:pt x="39220" y="8788"/>
                    <a:pt x="30445" y="1"/>
                    <a:pt x="19610" y="1"/>
                  </a:cubicBezTo>
                  <a:cubicBezTo>
                    <a:pt x="8775" y="1"/>
                    <a:pt x="0" y="8788"/>
                    <a:pt x="0" y="19611"/>
                  </a:cubicBezTo>
                  <a:cubicBezTo>
                    <a:pt x="0" y="28374"/>
                    <a:pt x="5751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w="15775" cap="flat" cmpd="sng">
              <a:solidFill>
                <a:srgbClr val="869FB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126;p27">
              <a:extLst>
                <a:ext uri="{FF2B5EF4-FFF2-40B4-BE49-F238E27FC236}">
                  <a16:creationId xmlns:a16="http://schemas.microsoft.com/office/drawing/2014/main" id="{35F5C6A9-E0DB-45F0-8141-DCFA5AFCF4FE}"/>
                </a:ext>
              </a:extLst>
            </p:cNvPr>
            <p:cNvSpPr/>
            <p:nvPr/>
          </p:nvSpPr>
          <p:spPr>
            <a:xfrm>
              <a:off x="733692" y="1534264"/>
              <a:ext cx="1120172" cy="1120140"/>
            </a:xfrm>
            <a:custGeom>
              <a:avLst/>
              <a:gdLst/>
              <a:ahLst/>
              <a:cxnLst/>
              <a:rect l="l" t="t" r="r" b="b"/>
              <a:pathLst>
                <a:path w="35220" h="35219" extrusionOk="0">
                  <a:moveTo>
                    <a:pt x="17610" y="0"/>
                  </a:moveTo>
                  <a:cubicBezTo>
                    <a:pt x="7883" y="0"/>
                    <a:pt x="1" y="7894"/>
                    <a:pt x="1" y="17610"/>
                  </a:cubicBezTo>
                  <a:cubicBezTo>
                    <a:pt x="1" y="27337"/>
                    <a:pt x="7883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127;p27">
              <a:extLst>
                <a:ext uri="{FF2B5EF4-FFF2-40B4-BE49-F238E27FC236}">
                  <a16:creationId xmlns:a16="http://schemas.microsoft.com/office/drawing/2014/main" id="{E43AF44C-9100-4B9C-A5FB-FE528DE29604}"/>
                </a:ext>
              </a:extLst>
            </p:cNvPr>
            <p:cNvSpPr/>
            <p:nvPr/>
          </p:nvSpPr>
          <p:spPr>
            <a:xfrm>
              <a:off x="927181" y="1733797"/>
              <a:ext cx="727857" cy="727857"/>
            </a:xfrm>
            <a:custGeom>
              <a:avLst/>
              <a:gdLst/>
              <a:ahLst/>
              <a:cxnLst/>
              <a:rect l="l" t="t" r="r" b="b"/>
              <a:pathLst>
                <a:path w="22885" h="22885" extrusionOk="0">
                  <a:moveTo>
                    <a:pt x="11443" y="1"/>
                  </a:moveTo>
                  <a:cubicBezTo>
                    <a:pt x="5121" y="1"/>
                    <a:pt x="1" y="5120"/>
                    <a:pt x="1" y="11443"/>
                  </a:cubicBezTo>
                  <a:cubicBezTo>
                    <a:pt x="1" y="17765"/>
                    <a:pt x="5121" y="22885"/>
                    <a:pt x="11443" y="22885"/>
                  </a:cubicBezTo>
                  <a:cubicBezTo>
                    <a:pt x="17765" y="22885"/>
                    <a:pt x="22885" y="17765"/>
                    <a:pt x="22885" y="11443"/>
                  </a:cubicBezTo>
                  <a:cubicBezTo>
                    <a:pt x="22885" y="5120"/>
                    <a:pt x="17765" y="1"/>
                    <a:pt x="114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5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128;p27">
              <a:extLst>
                <a:ext uri="{FF2B5EF4-FFF2-40B4-BE49-F238E27FC236}">
                  <a16:creationId xmlns:a16="http://schemas.microsoft.com/office/drawing/2014/main" id="{E17AA7C8-F361-40C5-93E7-926BAD116DF5}"/>
                </a:ext>
              </a:extLst>
            </p:cNvPr>
            <p:cNvSpPr txBox="1"/>
            <p:nvPr/>
          </p:nvSpPr>
          <p:spPr>
            <a:xfrm>
              <a:off x="1142307" y="2813677"/>
              <a:ext cx="1247400" cy="1096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1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Relación entre presión arterial sanguínea y velocidad del flujo sanguíneo cerebral. </a:t>
              </a:r>
            </a:p>
          </p:txBody>
        </p:sp>
      </p:grpSp>
      <p:grpSp>
        <p:nvGrpSpPr>
          <p:cNvPr id="156" name="Google Shape;1129;p27">
            <a:extLst>
              <a:ext uri="{FF2B5EF4-FFF2-40B4-BE49-F238E27FC236}">
                <a16:creationId xmlns:a16="http://schemas.microsoft.com/office/drawing/2014/main" id="{86336600-55CE-4A1F-B1FD-68FFF6D478FB}"/>
              </a:ext>
            </a:extLst>
          </p:cNvPr>
          <p:cNvGrpSpPr/>
          <p:nvPr/>
        </p:nvGrpSpPr>
        <p:grpSpPr>
          <a:xfrm>
            <a:off x="2689777" y="1679056"/>
            <a:ext cx="1718644" cy="2567344"/>
            <a:chOff x="2259471" y="1470626"/>
            <a:chExt cx="1718644" cy="2567344"/>
          </a:xfrm>
        </p:grpSpPr>
        <p:sp>
          <p:nvSpPr>
            <p:cNvPr id="157" name="Google Shape;1130;p27">
              <a:extLst>
                <a:ext uri="{FF2B5EF4-FFF2-40B4-BE49-F238E27FC236}">
                  <a16:creationId xmlns:a16="http://schemas.microsoft.com/office/drawing/2014/main" id="{AD308D09-7671-40D9-BA34-CEBF8DACB783}"/>
                </a:ext>
              </a:extLst>
            </p:cNvPr>
            <p:cNvSpPr/>
            <p:nvPr/>
          </p:nvSpPr>
          <p:spPr>
            <a:xfrm>
              <a:off x="3448074" y="2039392"/>
              <a:ext cx="117424" cy="117424"/>
            </a:xfrm>
            <a:custGeom>
              <a:avLst/>
              <a:gdLst/>
              <a:ahLst/>
              <a:cxnLst/>
              <a:rect l="l" t="t" r="r" b="b"/>
              <a:pathLst>
                <a:path w="3692" h="3692" extrusionOk="0">
                  <a:moveTo>
                    <a:pt x="1846" y="0"/>
                  </a:moveTo>
                  <a:cubicBezTo>
                    <a:pt x="834" y="0"/>
                    <a:pt x="0" y="822"/>
                    <a:pt x="0" y="1846"/>
                  </a:cubicBezTo>
                  <a:cubicBezTo>
                    <a:pt x="0" y="2858"/>
                    <a:pt x="834" y="3691"/>
                    <a:pt x="1846" y="3691"/>
                  </a:cubicBezTo>
                  <a:cubicBezTo>
                    <a:pt x="2870" y="3691"/>
                    <a:pt x="3691" y="2858"/>
                    <a:pt x="3691" y="1846"/>
                  </a:cubicBezTo>
                  <a:cubicBezTo>
                    <a:pt x="3691" y="822"/>
                    <a:pt x="2870" y="0"/>
                    <a:pt x="1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131;p27">
              <a:extLst>
                <a:ext uri="{FF2B5EF4-FFF2-40B4-BE49-F238E27FC236}">
                  <a16:creationId xmlns:a16="http://schemas.microsoft.com/office/drawing/2014/main" id="{0F0E6FD2-FBF4-4FE3-8C66-185AFAD274F3}"/>
                </a:ext>
              </a:extLst>
            </p:cNvPr>
            <p:cNvSpPr/>
            <p:nvPr/>
          </p:nvSpPr>
          <p:spPr>
            <a:xfrm>
              <a:off x="3460573" y="2051891"/>
              <a:ext cx="92425" cy="92425"/>
            </a:xfrm>
            <a:custGeom>
              <a:avLst/>
              <a:gdLst/>
              <a:ahLst/>
              <a:cxnLst/>
              <a:rect l="l" t="t" r="r" b="b"/>
              <a:pathLst>
                <a:path w="2906" h="2906" extrusionOk="0">
                  <a:moveTo>
                    <a:pt x="1453" y="0"/>
                  </a:moveTo>
                  <a:cubicBezTo>
                    <a:pt x="655" y="0"/>
                    <a:pt x="0" y="643"/>
                    <a:pt x="0" y="1453"/>
                  </a:cubicBezTo>
                  <a:cubicBezTo>
                    <a:pt x="0" y="2250"/>
                    <a:pt x="655" y="2905"/>
                    <a:pt x="1453" y="2905"/>
                  </a:cubicBezTo>
                  <a:cubicBezTo>
                    <a:pt x="2263" y="2905"/>
                    <a:pt x="2905" y="2250"/>
                    <a:pt x="2905" y="1453"/>
                  </a:cubicBezTo>
                  <a:cubicBezTo>
                    <a:pt x="2905" y="643"/>
                    <a:pt x="2263" y="0"/>
                    <a:pt x="1453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132;p27">
              <a:extLst>
                <a:ext uri="{FF2B5EF4-FFF2-40B4-BE49-F238E27FC236}">
                  <a16:creationId xmlns:a16="http://schemas.microsoft.com/office/drawing/2014/main" id="{69191CF6-090A-47CA-84A4-7BEFAD289489}"/>
                </a:ext>
              </a:extLst>
            </p:cNvPr>
            <p:cNvSpPr/>
            <p:nvPr/>
          </p:nvSpPr>
          <p:spPr>
            <a:xfrm>
              <a:off x="2621102" y="3880026"/>
              <a:ext cx="157562" cy="157944"/>
            </a:xfrm>
            <a:custGeom>
              <a:avLst/>
              <a:gdLst/>
              <a:ahLst/>
              <a:cxnLst/>
              <a:rect l="l" t="t" r="r" b="b"/>
              <a:pathLst>
                <a:path w="4954" h="4966" extrusionOk="0">
                  <a:moveTo>
                    <a:pt x="2477" y="0"/>
                  </a:moveTo>
                  <a:cubicBezTo>
                    <a:pt x="1107" y="0"/>
                    <a:pt x="0" y="1108"/>
                    <a:pt x="0" y="2477"/>
                  </a:cubicBezTo>
                  <a:cubicBezTo>
                    <a:pt x="0" y="3858"/>
                    <a:pt x="1107" y="4965"/>
                    <a:pt x="2477" y="4965"/>
                  </a:cubicBezTo>
                  <a:cubicBezTo>
                    <a:pt x="3846" y="4965"/>
                    <a:pt x="4953" y="3858"/>
                    <a:pt x="4953" y="2477"/>
                  </a:cubicBezTo>
                  <a:cubicBezTo>
                    <a:pt x="4953" y="1108"/>
                    <a:pt x="3846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133;p27">
              <a:extLst>
                <a:ext uri="{FF2B5EF4-FFF2-40B4-BE49-F238E27FC236}">
                  <a16:creationId xmlns:a16="http://schemas.microsoft.com/office/drawing/2014/main" id="{075A6ACD-A773-4B21-BC61-7DAB7992833F}"/>
                </a:ext>
              </a:extLst>
            </p:cNvPr>
            <p:cNvSpPr/>
            <p:nvPr/>
          </p:nvSpPr>
          <p:spPr>
            <a:xfrm>
              <a:off x="2637767" y="3896691"/>
              <a:ext cx="124230" cy="124230"/>
            </a:xfrm>
            <a:custGeom>
              <a:avLst/>
              <a:gdLst/>
              <a:ahLst/>
              <a:cxnLst/>
              <a:rect l="l" t="t" r="r" b="b"/>
              <a:pathLst>
                <a:path w="3906" h="3906" extrusionOk="0">
                  <a:moveTo>
                    <a:pt x="1953" y="0"/>
                  </a:moveTo>
                  <a:cubicBezTo>
                    <a:pt x="869" y="0"/>
                    <a:pt x="0" y="881"/>
                    <a:pt x="0" y="1953"/>
                  </a:cubicBezTo>
                  <a:cubicBezTo>
                    <a:pt x="0" y="3036"/>
                    <a:pt x="869" y="3905"/>
                    <a:pt x="1953" y="3905"/>
                  </a:cubicBezTo>
                  <a:cubicBezTo>
                    <a:pt x="3036" y="3905"/>
                    <a:pt x="3905" y="3036"/>
                    <a:pt x="3905" y="1953"/>
                  </a:cubicBezTo>
                  <a:cubicBezTo>
                    <a:pt x="3905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134;p27">
              <a:extLst>
                <a:ext uri="{FF2B5EF4-FFF2-40B4-BE49-F238E27FC236}">
                  <a16:creationId xmlns:a16="http://schemas.microsoft.com/office/drawing/2014/main" id="{EA7366D9-9597-48B0-94C4-2DAC67B98F36}"/>
                </a:ext>
              </a:extLst>
            </p:cNvPr>
            <p:cNvSpPr/>
            <p:nvPr/>
          </p:nvSpPr>
          <p:spPr>
            <a:xfrm>
              <a:off x="2259471" y="1470626"/>
              <a:ext cx="1247392" cy="2488328"/>
            </a:xfrm>
            <a:custGeom>
              <a:avLst/>
              <a:gdLst/>
              <a:ahLst/>
              <a:cxnLst/>
              <a:rect l="l" t="t" r="r" b="b"/>
              <a:pathLst>
                <a:path w="39220" h="78237" fill="none" extrusionOk="0">
                  <a:moveTo>
                    <a:pt x="39220" y="19611"/>
                  </a:moveTo>
                  <a:cubicBezTo>
                    <a:pt x="39220" y="8788"/>
                    <a:pt x="30445" y="1"/>
                    <a:pt x="19610" y="1"/>
                  </a:cubicBezTo>
                  <a:cubicBezTo>
                    <a:pt x="8776" y="1"/>
                    <a:pt x="1" y="8788"/>
                    <a:pt x="1" y="19611"/>
                  </a:cubicBezTo>
                  <a:cubicBezTo>
                    <a:pt x="1" y="28374"/>
                    <a:pt x="5751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w="15775" cap="flat" cmpd="sng">
              <a:solidFill>
                <a:srgbClr val="FCBD2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135;p27">
              <a:extLst>
                <a:ext uri="{FF2B5EF4-FFF2-40B4-BE49-F238E27FC236}">
                  <a16:creationId xmlns:a16="http://schemas.microsoft.com/office/drawing/2014/main" id="{83CA39FE-0585-4B73-85A5-15C4512C65AF}"/>
                </a:ext>
              </a:extLst>
            </p:cNvPr>
            <p:cNvSpPr/>
            <p:nvPr/>
          </p:nvSpPr>
          <p:spPr>
            <a:xfrm>
              <a:off x="2323076" y="1534264"/>
              <a:ext cx="1120172" cy="1120140"/>
            </a:xfrm>
            <a:custGeom>
              <a:avLst/>
              <a:gdLst/>
              <a:ahLst/>
              <a:cxnLst/>
              <a:rect l="l" t="t" r="r" b="b"/>
              <a:pathLst>
                <a:path w="35220" h="35219" extrusionOk="0">
                  <a:moveTo>
                    <a:pt x="17610" y="0"/>
                  </a:moveTo>
                  <a:cubicBezTo>
                    <a:pt x="7883" y="0"/>
                    <a:pt x="1" y="7894"/>
                    <a:pt x="1" y="17610"/>
                  </a:cubicBezTo>
                  <a:cubicBezTo>
                    <a:pt x="1" y="27337"/>
                    <a:pt x="7883" y="35219"/>
                    <a:pt x="17610" y="35219"/>
                  </a:cubicBezTo>
                  <a:cubicBezTo>
                    <a:pt x="27338" y="35219"/>
                    <a:pt x="35220" y="27337"/>
                    <a:pt x="35220" y="17610"/>
                  </a:cubicBezTo>
                  <a:cubicBezTo>
                    <a:pt x="35220" y="7894"/>
                    <a:pt x="27338" y="0"/>
                    <a:pt x="17610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136;p27">
              <a:extLst>
                <a:ext uri="{FF2B5EF4-FFF2-40B4-BE49-F238E27FC236}">
                  <a16:creationId xmlns:a16="http://schemas.microsoft.com/office/drawing/2014/main" id="{505237B6-5DC4-405D-84B4-E167F684498B}"/>
                </a:ext>
              </a:extLst>
            </p:cNvPr>
            <p:cNvSpPr/>
            <p:nvPr/>
          </p:nvSpPr>
          <p:spPr>
            <a:xfrm>
              <a:off x="2516597" y="1733797"/>
              <a:ext cx="727826" cy="727857"/>
            </a:xfrm>
            <a:custGeom>
              <a:avLst/>
              <a:gdLst/>
              <a:ahLst/>
              <a:cxnLst/>
              <a:rect l="l" t="t" r="r" b="b"/>
              <a:pathLst>
                <a:path w="22884" h="22885" extrusionOk="0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4" y="22885"/>
                    <a:pt x="22884" y="17765"/>
                    <a:pt x="22884" y="11443"/>
                  </a:cubicBezTo>
                  <a:cubicBezTo>
                    <a:pt x="22884" y="5120"/>
                    <a:pt x="17764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5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4" name="Google Shape;1137;p27">
                  <a:extLst>
                    <a:ext uri="{FF2B5EF4-FFF2-40B4-BE49-F238E27FC236}">
                      <a16:creationId xmlns:a16="http://schemas.microsoft.com/office/drawing/2014/main" id="{5A2E205C-CCFB-4403-85F5-96596985F76C}"/>
                    </a:ext>
                  </a:extLst>
                </p:cNvPr>
                <p:cNvSpPr txBox="1"/>
                <p:nvPr/>
              </p:nvSpPr>
              <p:spPr>
                <a:xfrm>
                  <a:off x="2730715" y="3030988"/>
                  <a:ext cx="1247400" cy="70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100" b="1" dirty="0">
                      <a:solidFill>
                        <a:srgbClr val="43434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Cambios de presión arterial inducidos, mediante el cambio de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CL" sz="1100" b="1" i="1" smtClean="0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</m:ctrlPr>
                        </m:sSubPr>
                        <m:e>
                          <m:r>
                            <a:rPr lang="es-CL" sz="1100" b="1" i="1" smtClean="0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𝑪𝑶</m:t>
                          </m:r>
                        </m:e>
                        <m:sub>
                          <m:r>
                            <a:rPr lang="es-CL" sz="1100" b="1" i="1" smtClean="0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s-MX" sz="1100" b="1" dirty="0">
                      <a:solidFill>
                        <a:srgbClr val="43434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 en la sangre.</a:t>
                  </a:r>
                  <a:endParaRPr sz="1100" b="1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mc:Choice>
          <mc:Fallback>
            <p:sp>
              <p:nvSpPr>
                <p:cNvPr id="164" name="Google Shape;1137;p27">
                  <a:extLst>
                    <a:ext uri="{FF2B5EF4-FFF2-40B4-BE49-F238E27FC236}">
                      <a16:creationId xmlns:a16="http://schemas.microsoft.com/office/drawing/2014/main" id="{5A2E205C-CCFB-4403-85F5-96596985F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715" y="3030988"/>
                  <a:ext cx="1247400" cy="702900"/>
                </a:xfrm>
                <a:prstGeom prst="rect">
                  <a:avLst/>
                </a:prstGeom>
                <a:blipFill>
                  <a:blip r:embed="rId2"/>
                  <a:stretch>
                    <a:fillRect t="-27586" b="-3362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Google Shape;1138;p27">
            <a:extLst>
              <a:ext uri="{FF2B5EF4-FFF2-40B4-BE49-F238E27FC236}">
                <a16:creationId xmlns:a16="http://schemas.microsoft.com/office/drawing/2014/main" id="{8097AB31-DBB5-4CE3-9E9C-87CB21E92930}"/>
              </a:ext>
            </a:extLst>
          </p:cNvPr>
          <p:cNvGrpSpPr/>
          <p:nvPr/>
        </p:nvGrpSpPr>
        <p:grpSpPr>
          <a:xfrm>
            <a:off x="4279161" y="1679056"/>
            <a:ext cx="1750244" cy="2567344"/>
            <a:chOff x="3848855" y="1470626"/>
            <a:chExt cx="1750244" cy="2567344"/>
          </a:xfrm>
        </p:grpSpPr>
        <p:sp>
          <p:nvSpPr>
            <p:cNvPr id="166" name="Google Shape;1139;p27">
              <a:extLst>
                <a:ext uri="{FF2B5EF4-FFF2-40B4-BE49-F238E27FC236}">
                  <a16:creationId xmlns:a16="http://schemas.microsoft.com/office/drawing/2014/main" id="{77688474-87A4-4F8B-A281-BF2202D98BCF}"/>
                </a:ext>
              </a:extLst>
            </p:cNvPr>
            <p:cNvSpPr/>
            <p:nvPr/>
          </p:nvSpPr>
          <p:spPr>
            <a:xfrm>
              <a:off x="4203299" y="3880026"/>
              <a:ext cx="157912" cy="157944"/>
            </a:xfrm>
            <a:custGeom>
              <a:avLst/>
              <a:gdLst/>
              <a:ahLst/>
              <a:cxnLst/>
              <a:rect l="l" t="t" r="r" b="b"/>
              <a:pathLst>
                <a:path w="4965" h="4966" extrusionOk="0">
                  <a:moveTo>
                    <a:pt x="2477" y="0"/>
                  </a:moveTo>
                  <a:cubicBezTo>
                    <a:pt x="1107" y="0"/>
                    <a:pt x="0" y="1108"/>
                    <a:pt x="0" y="2477"/>
                  </a:cubicBezTo>
                  <a:cubicBezTo>
                    <a:pt x="0" y="3858"/>
                    <a:pt x="1107" y="4965"/>
                    <a:pt x="2477" y="4965"/>
                  </a:cubicBezTo>
                  <a:cubicBezTo>
                    <a:pt x="3858" y="4965"/>
                    <a:pt x="4965" y="3858"/>
                    <a:pt x="4965" y="2477"/>
                  </a:cubicBezTo>
                  <a:cubicBezTo>
                    <a:pt x="4965" y="1108"/>
                    <a:pt x="3858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140;p27">
              <a:extLst>
                <a:ext uri="{FF2B5EF4-FFF2-40B4-BE49-F238E27FC236}">
                  <a16:creationId xmlns:a16="http://schemas.microsoft.com/office/drawing/2014/main" id="{80BE5120-73EA-4E08-8793-603C9030EE6E}"/>
                </a:ext>
              </a:extLst>
            </p:cNvPr>
            <p:cNvSpPr/>
            <p:nvPr/>
          </p:nvSpPr>
          <p:spPr>
            <a:xfrm>
              <a:off x="4219964" y="3896691"/>
              <a:ext cx="124612" cy="124230"/>
            </a:xfrm>
            <a:custGeom>
              <a:avLst/>
              <a:gdLst/>
              <a:ahLst/>
              <a:cxnLst/>
              <a:rect l="l" t="t" r="r" b="b"/>
              <a:pathLst>
                <a:path w="3918" h="3906" extrusionOk="0">
                  <a:moveTo>
                    <a:pt x="1953" y="0"/>
                  </a:moveTo>
                  <a:cubicBezTo>
                    <a:pt x="881" y="0"/>
                    <a:pt x="0" y="881"/>
                    <a:pt x="0" y="1953"/>
                  </a:cubicBezTo>
                  <a:cubicBezTo>
                    <a:pt x="0" y="3036"/>
                    <a:pt x="881" y="3905"/>
                    <a:pt x="1953" y="3905"/>
                  </a:cubicBezTo>
                  <a:cubicBezTo>
                    <a:pt x="3036" y="3905"/>
                    <a:pt x="3917" y="3036"/>
                    <a:pt x="3917" y="1953"/>
                  </a:cubicBezTo>
                  <a:cubicBezTo>
                    <a:pt x="3917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141;p27">
              <a:extLst>
                <a:ext uri="{FF2B5EF4-FFF2-40B4-BE49-F238E27FC236}">
                  <a16:creationId xmlns:a16="http://schemas.microsoft.com/office/drawing/2014/main" id="{91F77F3A-8FE9-49BC-8677-8DFB9F306ECB}"/>
                </a:ext>
              </a:extLst>
            </p:cNvPr>
            <p:cNvSpPr/>
            <p:nvPr/>
          </p:nvSpPr>
          <p:spPr>
            <a:xfrm>
              <a:off x="3848855" y="1470626"/>
              <a:ext cx="1247424" cy="2488328"/>
            </a:xfrm>
            <a:custGeom>
              <a:avLst/>
              <a:gdLst/>
              <a:ahLst/>
              <a:cxnLst/>
              <a:rect l="l" t="t" r="r" b="b"/>
              <a:pathLst>
                <a:path w="39221" h="78237" fill="none" extrusionOk="0">
                  <a:moveTo>
                    <a:pt x="39220" y="19611"/>
                  </a:moveTo>
                  <a:cubicBezTo>
                    <a:pt x="39220" y="8788"/>
                    <a:pt x="30445" y="1"/>
                    <a:pt x="19611" y="1"/>
                  </a:cubicBezTo>
                  <a:cubicBezTo>
                    <a:pt x="8776" y="1"/>
                    <a:pt x="1" y="8788"/>
                    <a:pt x="1" y="19611"/>
                  </a:cubicBezTo>
                  <a:cubicBezTo>
                    <a:pt x="1" y="28374"/>
                    <a:pt x="5752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w="15775" cap="flat" cmpd="sng">
              <a:solidFill>
                <a:srgbClr val="5EB2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142;p27">
              <a:extLst>
                <a:ext uri="{FF2B5EF4-FFF2-40B4-BE49-F238E27FC236}">
                  <a16:creationId xmlns:a16="http://schemas.microsoft.com/office/drawing/2014/main" id="{50B5B86D-C9C0-4ABF-97DB-B282989B1607}"/>
                </a:ext>
              </a:extLst>
            </p:cNvPr>
            <p:cNvSpPr/>
            <p:nvPr/>
          </p:nvSpPr>
          <p:spPr>
            <a:xfrm>
              <a:off x="3912493" y="1534264"/>
              <a:ext cx="1120140" cy="1120140"/>
            </a:xfrm>
            <a:custGeom>
              <a:avLst/>
              <a:gdLst/>
              <a:ahLst/>
              <a:cxnLst/>
              <a:rect l="l" t="t" r="r" b="b"/>
              <a:pathLst>
                <a:path w="35219" h="35219" extrusionOk="0">
                  <a:moveTo>
                    <a:pt x="17610" y="0"/>
                  </a:moveTo>
                  <a:cubicBezTo>
                    <a:pt x="7882" y="0"/>
                    <a:pt x="0" y="7894"/>
                    <a:pt x="0" y="17610"/>
                  </a:cubicBezTo>
                  <a:cubicBezTo>
                    <a:pt x="0" y="27337"/>
                    <a:pt x="7882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143;p27">
              <a:extLst>
                <a:ext uri="{FF2B5EF4-FFF2-40B4-BE49-F238E27FC236}">
                  <a16:creationId xmlns:a16="http://schemas.microsoft.com/office/drawing/2014/main" id="{F09CB5CD-667E-4A85-AB1D-8C2E9F72E2CB}"/>
                </a:ext>
              </a:extLst>
            </p:cNvPr>
            <p:cNvSpPr/>
            <p:nvPr/>
          </p:nvSpPr>
          <p:spPr>
            <a:xfrm>
              <a:off x="4105982" y="1733797"/>
              <a:ext cx="727826" cy="727857"/>
            </a:xfrm>
            <a:custGeom>
              <a:avLst/>
              <a:gdLst/>
              <a:ahLst/>
              <a:cxnLst/>
              <a:rect l="l" t="t" r="r" b="b"/>
              <a:pathLst>
                <a:path w="22884" h="22885" extrusionOk="0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4" y="22885"/>
                    <a:pt x="22884" y="17765"/>
                    <a:pt x="22884" y="11443"/>
                  </a:cubicBezTo>
                  <a:cubicBezTo>
                    <a:pt x="22884" y="5120"/>
                    <a:pt x="17764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5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1" name="Google Shape;1144;p27">
              <a:extLst>
                <a:ext uri="{FF2B5EF4-FFF2-40B4-BE49-F238E27FC236}">
                  <a16:creationId xmlns:a16="http://schemas.microsoft.com/office/drawing/2014/main" id="{0D947D0C-0A74-42DF-8B79-EDE0AE7BC159}"/>
                </a:ext>
              </a:extLst>
            </p:cNvPr>
            <p:cNvSpPr txBox="1"/>
            <p:nvPr/>
          </p:nvSpPr>
          <p:spPr>
            <a:xfrm>
              <a:off x="4351699" y="3023128"/>
              <a:ext cx="12474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1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Relación dinámica entre presión arterial y velocidad del flujo sanguíneo cerebral.</a:t>
              </a:r>
              <a:endParaRPr sz="11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2" name="Google Shape;1145;p27">
            <a:extLst>
              <a:ext uri="{FF2B5EF4-FFF2-40B4-BE49-F238E27FC236}">
                <a16:creationId xmlns:a16="http://schemas.microsoft.com/office/drawing/2014/main" id="{8464B676-67FA-4F21-8581-8426A8ADEF05}"/>
              </a:ext>
            </a:extLst>
          </p:cNvPr>
          <p:cNvGrpSpPr/>
          <p:nvPr/>
        </p:nvGrpSpPr>
        <p:grpSpPr>
          <a:xfrm>
            <a:off x="5868577" y="1679056"/>
            <a:ext cx="1743089" cy="2567344"/>
            <a:chOff x="5438271" y="1470626"/>
            <a:chExt cx="1743089" cy="2567344"/>
          </a:xfrm>
        </p:grpSpPr>
        <p:sp>
          <p:nvSpPr>
            <p:cNvPr id="173" name="Google Shape;1146;p27">
              <a:extLst>
                <a:ext uri="{FF2B5EF4-FFF2-40B4-BE49-F238E27FC236}">
                  <a16:creationId xmlns:a16="http://schemas.microsoft.com/office/drawing/2014/main" id="{7DD03B53-29C9-40EC-A5BA-9E2CF1F48FDF}"/>
                </a:ext>
              </a:extLst>
            </p:cNvPr>
            <p:cNvSpPr/>
            <p:nvPr/>
          </p:nvSpPr>
          <p:spPr>
            <a:xfrm>
              <a:off x="5793065" y="3880026"/>
              <a:ext cx="157944" cy="157944"/>
            </a:xfrm>
            <a:custGeom>
              <a:avLst/>
              <a:gdLst/>
              <a:ahLst/>
              <a:cxnLst/>
              <a:rect l="l" t="t" r="r" b="b"/>
              <a:pathLst>
                <a:path w="4966" h="4966" extrusionOk="0">
                  <a:moveTo>
                    <a:pt x="2477" y="0"/>
                  </a:moveTo>
                  <a:cubicBezTo>
                    <a:pt x="1108" y="0"/>
                    <a:pt x="0" y="1108"/>
                    <a:pt x="0" y="2477"/>
                  </a:cubicBezTo>
                  <a:cubicBezTo>
                    <a:pt x="0" y="3858"/>
                    <a:pt x="1108" y="4965"/>
                    <a:pt x="2477" y="4965"/>
                  </a:cubicBezTo>
                  <a:cubicBezTo>
                    <a:pt x="3846" y="4965"/>
                    <a:pt x="4965" y="3858"/>
                    <a:pt x="4965" y="2477"/>
                  </a:cubicBezTo>
                  <a:cubicBezTo>
                    <a:pt x="4965" y="1108"/>
                    <a:pt x="3846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147;p27">
              <a:extLst>
                <a:ext uri="{FF2B5EF4-FFF2-40B4-BE49-F238E27FC236}">
                  <a16:creationId xmlns:a16="http://schemas.microsoft.com/office/drawing/2014/main" id="{1D051EF7-C6DE-49DA-82FA-48CBF17D688D}"/>
                </a:ext>
              </a:extLst>
            </p:cNvPr>
            <p:cNvSpPr/>
            <p:nvPr/>
          </p:nvSpPr>
          <p:spPr>
            <a:xfrm>
              <a:off x="5809730" y="3896691"/>
              <a:ext cx="124230" cy="124230"/>
            </a:xfrm>
            <a:custGeom>
              <a:avLst/>
              <a:gdLst/>
              <a:ahLst/>
              <a:cxnLst/>
              <a:rect l="l" t="t" r="r" b="b"/>
              <a:pathLst>
                <a:path w="3906" h="3906" extrusionOk="0">
                  <a:moveTo>
                    <a:pt x="1953" y="0"/>
                  </a:moveTo>
                  <a:cubicBezTo>
                    <a:pt x="881" y="0"/>
                    <a:pt x="0" y="881"/>
                    <a:pt x="0" y="1953"/>
                  </a:cubicBezTo>
                  <a:cubicBezTo>
                    <a:pt x="0" y="3036"/>
                    <a:pt x="881" y="3905"/>
                    <a:pt x="1953" y="3905"/>
                  </a:cubicBezTo>
                  <a:cubicBezTo>
                    <a:pt x="3036" y="3905"/>
                    <a:pt x="3905" y="3036"/>
                    <a:pt x="3905" y="1953"/>
                  </a:cubicBezTo>
                  <a:cubicBezTo>
                    <a:pt x="3905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148;p27">
              <a:extLst>
                <a:ext uri="{FF2B5EF4-FFF2-40B4-BE49-F238E27FC236}">
                  <a16:creationId xmlns:a16="http://schemas.microsoft.com/office/drawing/2014/main" id="{125A0276-02DD-4B39-80F9-94724C122FD5}"/>
                </a:ext>
              </a:extLst>
            </p:cNvPr>
            <p:cNvSpPr/>
            <p:nvPr/>
          </p:nvSpPr>
          <p:spPr>
            <a:xfrm>
              <a:off x="5438271" y="1470626"/>
              <a:ext cx="1247392" cy="2488328"/>
            </a:xfrm>
            <a:custGeom>
              <a:avLst/>
              <a:gdLst/>
              <a:ahLst/>
              <a:cxnLst/>
              <a:rect l="l" t="t" r="r" b="b"/>
              <a:pathLst>
                <a:path w="39220" h="78237" fill="none" extrusionOk="0">
                  <a:moveTo>
                    <a:pt x="39219" y="19611"/>
                  </a:moveTo>
                  <a:cubicBezTo>
                    <a:pt x="39219" y="8788"/>
                    <a:pt x="30444" y="1"/>
                    <a:pt x="19610" y="1"/>
                  </a:cubicBezTo>
                  <a:cubicBezTo>
                    <a:pt x="8775" y="1"/>
                    <a:pt x="0" y="8788"/>
                    <a:pt x="0" y="19611"/>
                  </a:cubicBezTo>
                  <a:cubicBezTo>
                    <a:pt x="0" y="28374"/>
                    <a:pt x="5751" y="35803"/>
                    <a:pt x="13680" y="38315"/>
                  </a:cubicBezTo>
                  <a:lnTo>
                    <a:pt x="13680" y="78237"/>
                  </a:lnTo>
                </a:path>
              </a:pathLst>
            </a:custGeom>
            <a:noFill/>
            <a:ln w="15775" cap="flat" cmpd="sng">
              <a:solidFill>
                <a:srgbClr val="4949E7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149;p27">
              <a:extLst>
                <a:ext uri="{FF2B5EF4-FFF2-40B4-BE49-F238E27FC236}">
                  <a16:creationId xmlns:a16="http://schemas.microsoft.com/office/drawing/2014/main" id="{BD462448-6C8C-4E20-B074-80ADE202A098}"/>
                </a:ext>
              </a:extLst>
            </p:cNvPr>
            <p:cNvSpPr/>
            <p:nvPr/>
          </p:nvSpPr>
          <p:spPr>
            <a:xfrm>
              <a:off x="6626843" y="2039392"/>
              <a:ext cx="117424" cy="117424"/>
            </a:xfrm>
            <a:custGeom>
              <a:avLst/>
              <a:gdLst/>
              <a:ahLst/>
              <a:cxnLst/>
              <a:rect l="l" t="t" r="r" b="b"/>
              <a:pathLst>
                <a:path w="3692" h="3692" extrusionOk="0">
                  <a:moveTo>
                    <a:pt x="1846" y="0"/>
                  </a:moveTo>
                  <a:cubicBezTo>
                    <a:pt x="834" y="0"/>
                    <a:pt x="1" y="822"/>
                    <a:pt x="1" y="1846"/>
                  </a:cubicBezTo>
                  <a:cubicBezTo>
                    <a:pt x="1" y="2858"/>
                    <a:pt x="834" y="3691"/>
                    <a:pt x="1846" y="3691"/>
                  </a:cubicBezTo>
                  <a:cubicBezTo>
                    <a:pt x="2870" y="3691"/>
                    <a:pt x="3692" y="2858"/>
                    <a:pt x="3692" y="1846"/>
                  </a:cubicBezTo>
                  <a:cubicBezTo>
                    <a:pt x="3692" y="822"/>
                    <a:pt x="2870" y="0"/>
                    <a:pt x="1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150;p27">
              <a:extLst>
                <a:ext uri="{FF2B5EF4-FFF2-40B4-BE49-F238E27FC236}">
                  <a16:creationId xmlns:a16="http://schemas.microsoft.com/office/drawing/2014/main" id="{B5060E81-B2D1-46CF-BFC9-D3D40E85A219}"/>
                </a:ext>
              </a:extLst>
            </p:cNvPr>
            <p:cNvSpPr/>
            <p:nvPr/>
          </p:nvSpPr>
          <p:spPr>
            <a:xfrm>
              <a:off x="6639342" y="2051891"/>
              <a:ext cx="92425" cy="92425"/>
            </a:xfrm>
            <a:custGeom>
              <a:avLst/>
              <a:gdLst/>
              <a:ahLst/>
              <a:cxnLst/>
              <a:rect l="l" t="t" r="r" b="b"/>
              <a:pathLst>
                <a:path w="2906" h="2906" extrusionOk="0">
                  <a:moveTo>
                    <a:pt x="1453" y="0"/>
                  </a:moveTo>
                  <a:cubicBezTo>
                    <a:pt x="656" y="0"/>
                    <a:pt x="1" y="643"/>
                    <a:pt x="1" y="1453"/>
                  </a:cubicBezTo>
                  <a:cubicBezTo>
                    <a:pt x="1" y="2250"/>
                    <a:pt x="656" y="2905"/>
                    <a:pt x="1453" y="2905"/>
                  </a:cubicBezTo>
                  <a:cubicBezTo>
                    <a:pt x="2263" y="2905"/>
                    <a:pt x="2906" y="2250"/>
                    <a:pt x="2906" y="1453"/>
                  </a:cubicBezTo>
                  <a:cubicBezTo>
                    <a:pt x="2906" y="643"/>
                    <a:pt x="2263" y="0"/>
                    <a:pt x="1453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151;p27">
              <a:extLst>
                <a:ext uri="{FF2B5EF4-FFF2-40B4-BE49-F238E27FC236}">
                  <a16:creationId xmlns:a16="http://schemas.microsoft.com/office/drawing/2014/main" id="{8DE1EA4C-1E3C-4C17-9E96-33420F6A0705}"/>
                </a:ext>
              </a:extLst>
            </p:cNvPr>
            <p:cNvSpPr/>
            <p:nvPr/>
          </p:nvSpPr>
          <p:spPr>
            <a:xfrm>
              <a:off x="5501877" y="1534264"/>
              <a:ext cx="1120140" cy="1120140"/>
            </a:xfrm>
            <a:custGeom>
              <a:avLst/>
              <a:gdLst/>
              <a:ahLst/>
              <a:cxnLst/>
              <a:rect l="l" t="t" r="r" b="b"/>
              <a:pathLst>
                <a:path w="35219" h="35219" extrusionOk="0">
                  <a:moveTo>
                    <a:pt x="17610" y="0"/>
                  </a:moveTo>
                  <a:cubicBezTo>
                    <a:pt x="7882" y="0"/>
                    <a:pt x="0" y="7894"/>
                    <a:pt x="0" y="17610"/>
                  </a:cubicBezTo>
                  <a:cubicBezTo>
                    <a:pt x="0" y="27337"/>
                    <a:pt x="7882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152;p27">
              <a:extLst>
                <a:ext uri="{FF2B5EF4-FFF2-40B4-BE49-F238E27FC236}">
                  <a16:creationId xmlns:a16="http://schemas.microsoft.com/office/drawing/2014/main" id="{988035AD-66EC-45E2-9FDC-AB2EC548794F}"/>
                </a:ext>
              </a:extLst>
            </p:cNvPr>
            <p:cNvSpPr/>
            <p:nvPr/>
          </p:nvSpPr>
          <p:spPr>
            <a:xfrm>
              <a:off x="5695366" y="1733797"/>
              <a:ext cx="727857" cy="727857"/>
            </a:xfrm>
            <a:custGeom>
              <a:avLst/>
              <a:gdLst/>
              <a:ahLst/>
              <a:cxnLst/>
              <a:rect l="l" t="t" r="r" b="b"/>
              <a:pathLst>
                <a:path w="22885" h="22885" extrusionOk="0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5" y="22885"/>
                    <a:pt x="22884" y="17765"/>
                    <a:pt x="22884" y="11443"/>
                  </a:cubicBezTo>
                  <a:cubicBezTo>
                    <a:pt x="22884" y="5120"/>
                    <a:pt x="17765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5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0" name="Google Shape;1153;p27">
              <a:extLst>
                <a:ext uri="{FF2B5EF4-FFF2-40B4-BE49-F238E27FC236}">
                  <a16:creationId xmlns:a16="http://schemas.microsoft.com/office/drawing/2014/main" id="{62A9A2D3-2BAC-431D-A10E-F4D83A9748E7}"/>
                </a:ext>
              </a:extLst>
            </p:cNvPr>
            <p:cNvSpPr txBox="1"/>
            <p:nvPr/>
          </p:nvSpPr>
          <p:spPr>
            <a:xfrm>
              <a:off x="5933960" y="2915765"/>
              <a:ext cx="12474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1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Autorregulación dinámica cerebral en base a parámetros establecidos.</a:t>
              </a:r>
            </a:p>
          </p:txBody>
        </p:sp>
      </p:grpSp>
      <p:pic>
        <p:nvPicPr>
          <p:cNvPr id="44" name="Google Shape;246;p42">
            <a:extLst>
              <a:ext uri="{FF2B5EF4-FFF2-40B4-BE49-F238E27FC236}">
                <a16:creationId xmlns:a16="http://schemas.microsoft.com/office/drawing/2014/main" id="{EEA2127B-A988-4051-B72A-6D0175F803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5919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DESCRIPCIÓN DE MODELO ACTUAL</a:t>
            </a:r>
            <a:endParaRPr sz="3000" dirty="0"/>
          </a:p>
        </p:txBody>
      </p:sp>
      <p:sp>
        <p:nvSpPr>
          <p:cNvPr id="418" name="Google Shape;418;p53"/>
          <p:cNvSpPr txBox="1"/>
          <p:nvPr/>
        </p:nvSpPr>
        <p:spPr>
          <a:xfrm>
            <a:off x="438050" y="1299050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0" name="Google Shape;420;p53"/>
          <p:cNvSpPr txBox="1"/>
          <p:nvPr/>
        </p:nvSpPr>
        <p:spPr>
          <a:xfrm>
            <a:off x="467650" y="1614650"/>
            <a:ext cx="823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de David Simpson denominado </a:t>
            </a:r>
            <a:r>
              <a:rPr lang="en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 A Parametric Approach to Measuring Cerebral Blood Flow Autoregulation from Spontaneous Variations in Blood Pressure “.</a:t>
            </a:r>
            <a:endParaRPr b="1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2" name="Google Shape;4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3">
                <a:extLst>
                  <a:ext uri="{FF2B5EF4-FFF2-40B4-BE49-F238E27FC236}">
                    <a16:creationId xmlns:a16="http://schemas.microsoft.com/office/drawing/2014/main" id="{9A61052B-B85B-4B48-972E-6B0137C4D6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7930875"/>
                  </p:ext>
                </p:extLst>
              </p:nvPr>
            </p:nvGraphicFramePr>
            <p:xfrm>
              <a:off x="2099260" y="2545850"/>
              <a:ext cx="4975079" cy="1737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5079">
                      <a:extLst>
                        <a:ext uri="{9D8B030D-6E8A-4147-A177-3AD203B41FA5}">
                          <a16:colId xmlns:a16="http://schemas.microsoft.com/office/drawing/2014/main" val="4134351211"/>
                        </a:ext>
                      </a:extLst>
                    </a:gridCol>
                  </a:tblGrid>
                  <a:tr h="2667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𝑽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) = 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(0)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𝑝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) + 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(5)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𝑝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− 1)+. . . +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(6)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𝑝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− 6) + 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𝑒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L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s-CL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1841398"/>
                      </a:ext>
                    </a:extLst>
                  </a:tr>
                  <a:tr h="322019">
                    <a:tc>
                      <a:txBody>
                        <a:bodyPr/>
                        <a:lstStyle/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V (i)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representa velocidad del flujo sanguíneo cerebral.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p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es la presión sanguínea arterial.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h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corresponde a los coeficientes resultantes a la respuesta del impulso de un filtro FIR, el cual tuvo como entrada y salida las variables mencionadas anteriormente.</a:t>
                          </a:r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endParaRPr lang="es-C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62452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3">
                <a:extLst>
                  <a:ext uri="{FF2B5EF4-FFF2-40B4-BE49-F238E27FC236}">
                    <a16:creationId xmlns:a16="http://schemas.microsoft.com/office/drawing/2014/main" id="{9A61052B-B85B-4B48-972E-6B0137C4D6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7930875"/>
                  </p:ext>
                </p:extLst>
              </p:nvPr>
            </p:nvGraphicFramePr>
            <p:xfrm>
              <a:off x="2099260" y="2545850"/>
              <a:ext cx="4975079" cy="1737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5079">
                      <a:extLst>
                        <a:ext uri="{9D8B030D-6E8A-4147-A177-3AD203B41FA5}">
                          <a16:colId xmlns:a16="http://schemas.microsoft.com/office/drawing/2014/main" val="413435121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2" t="-1176" r="-245" b="-23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1841398"/>
                      </a:ext>
                    </a:extLst>
                  </a:tr>
                  <a:tr h="1219200">
                    <a:tc>
                      <a:txBody>
                        <a:bodyPr/>
                        <a:lstStyle/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V (i)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representa velocidad del flujo sanguíneo cerebral.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p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es la presión sanguínea arterial.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h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corresponde a los coeficientes resultantes a la respuesta del impulso de un filtro FIR, el cual tuvo como entrada y salida las variables mencionadas anteriormente.</a:t>
                          </a:r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endParaRPr lang="es-C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6245296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>
            <a:spLocks noGrp="1"/>
          </p:cNvSpPr>
          <p:nvPr>
            <p:ph type="ctrTitle"/>
          </p:nvPr>
        </p:nvSpPr>
        <p:spPr>
          <a:xfrm>
            <a:off x="1964850" y="322125"/>
            <a:ext cx="52143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CONTENIDOS</a:t>
            </a:r>
            <a:endParaRPr sz="4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9"/>
          <p:cNvSpPr txBox="1"/>
          <p:nvPr/>
        </p:nvSpPr>
        <p:spPr>
          <a:xfrm>
            <a:off x="548200" y="1321420"/>
            <a:ext cx="4296300" cy="2042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n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INTRODUCCIÓN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endParaRPr lang="en"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n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PLANTEAMIENTO DEL PROBLEMA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endParaRPr lang="en"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n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MARCO TEÓRICO Y ESTADO DEL ARTE</a:t>
            </a:r>
            <a:endParaRPr lang="es-CL"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endParaRPr lang="es-CL"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s-CL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DESARROLLO Y PROCEDIMIENTO</a:t>
            </a:r>
          </a:p>
        </p:txBody>
      </p:sp>
      <p:sp>
        <p:nvSpPr>
          <p:cNvPr id="150" name="Google Shape;150;p29"/>
          <p:cNvSpPr txBox="1"/>
          <p:nvPr/>
        </p:nvSpPr>
        <p:spPr>
          <a:xfrm>
            <a:off x="4844425" y="1321420"/>
            <a:ext cx="4539600" cy="1621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 startAt="6"/>
            </a:pPr>
            <a:r>
              <a:rPr lang="en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ANÁLISIS Y RESULTADOS</a:t>
            </a:r>
            <a:endParaRPr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 startAt="6"/>
            </a:pPr>
            <a:endParaRPr lang="en"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 startAt="6"/>
            </a:pPr>
            <a:r>
              <a:rPr lang="en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CONCLUSIONES Y RECOMENDACIONES</a:t>
            </a:r>
            <a:endParaRPr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300"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317B245-97C0-423D-B70F-600FD4F7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628" y="1737112"/>
            <a:ext cx="3294061" cy="24406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E597ACA-71E6-4A44-9D0C-E39FCFD79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910" y="3250988"/>
            <a:ext cx="2167090" cy="619597"/>
          </a:xfrm>
          <a:prstGeom prst="rect">
            <a:avLst/>
          </a:prstGeom>
        </p:spPr>
      </p:pic>
      <p:sp>
        <p:nvSpPr>
          <p:cNvPr id="7" name="Google Shape;417;p53">
            <a:extLst>
              <a:ext uri="{FF2B5EF4-FFF2-40B4-BE49-F238E27FC236}">
                <a16:creationId xmlns:a16="http://schemas.microsoft.com/office/drawing/2014/main" id="{A00EB9B0-E73E-41EA-B203-D6BAE0B9B2A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DESCRIPCIÓN DE MODELO ACTUAL</a:t>
            </a:r>
            <a:endParaRPr sz="3000" dirty="0"/>
          </a:p>
        </p:txBody>
      </p:sp>
      <p:sp>
        <p:nvSpPr>
          <p:cNvPr id="9" name="Google Shape;420;p53">
            <a:extLst>
              <a:ext uri="{FF2B5EF4-FFF2-40B4-BE49-F238E27FC236}">
                <a16:creationId xmlns:a16="http://schemas.microsoft.com/office/drawing/2014/main" id="{3AB9F93D-3FC5-4A01-BC63-4E8E3BED2C2C}"/>
              </a:ext>
            </a:extLst>
          </p:cNvPr>
          <p:cNvSpPr txBox="1"/>
          <p:nvPr/>
        </p:nvSpPr>
        <p:spPr>
          <a:xfrm>
            <a:off x="905700" y="1742397"/>
            <a:ext cx="8238300" cy="15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Resultados esperados </a:t>
            </a:r>
          </a:p>
          <a:p>
            <a:pPr marL="285750" lvl="2" indent="-285750">
              <a:buFont typeface="Courier New" panose="02070309020205020404" pitchFamily="49" charset="0"/>
              <a:buChar char="o"/>
            </a:pPr>
            <a:endParaRPr lang="es-CL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CL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Área bajo la curva de 0.91.</a:t>
            </a:r>
          </a:p>
          <a:p>
            <a:pPr marL="285750" lvl="2" indent="-285750">
              <a:buFont typeface="Courier New" panose="02070309020205020404" pitchFamily="49" charset="0"/>
              <a:buChar char="o"/>
            </a:pPr>
            <a:endParaRPr lang="es-CL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CL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Filtro FIR eficiente. </a:t>
            </a:r>
          </a:p>
          <a:p>
            <a:pPr lvl="2"/>
            <a:endParaRPr lang="es-CL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CL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Coeficientes presentan resultados cercanos.</a:t>
            </a:r>
          </a:p>
        </p:txBody>
      </p:sp>
    </p:spTree>
    <p:extLst>
      <p:ext uri="{BB962C8B-B14F-4D97-AF65-F5344CB8AC3E}">
        <p14:creationId xmlns:p14="http://schemas.microsoft.com/office/powerpoint/2010/main" val="2038835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DESARROLLO</a:t>
            </a:r>
            <a:endParaRPr sz="4000"/>
          </a:p>
        </p:txBody>
      </p:sp>
      <p:sp>
        <p:nvSpPr>
          <p:cNvPr id="401" name="Google Shape;401;p51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04</a:t>
            </a:r>
            <a:endParaRPr sz="10000"/>
          </a:p>
        </p:txBody>
      </p:sp>
      <p:cxnSp>
        <p:nvCxnSpPr>
          <p:cNvPr id="402" name="Google Shape;402;p51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3" name="Google Shape;4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DESCRIPCIÓN DEL FLUJOGRAMA DE CÁLCULO</a:t>
            </a:r>
            <a:endParaRPr sz="3000" dirty="0"/>
          </a:p>
        </p:txBody>
      </p:sp>
      <p:sp>
        <p:nvSpPr>
          <p:cNvPr id="440" name="Google Shape;440;p55"/>
          <p:cNvSpPr txBox="1"/>
          <p:nvPr/>
        </p:nvSpPr>
        <p:spPr>
          <a:xfrm>
            <a:off x="288090" y="1726245"/>
            <a:ext cx="8094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Relación con el individuo en cuestión y su valor de ARI correspondiente.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Presión sanguínea arterial y velocidad del flujo sanguíneo.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 coeficientes determinados.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1" name="Google Shape;4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0BA2BF8F-9A58-416B-BDA6-6AA8B54C7E22}"/>
              </a:ext>
            </a:extLst>
          </p:cNvPr>
          <p:cNvSpPr txBox="1"/>
          <p:nvPr/>
        </p:nvSpPr>
        <p:spPr>
          <a:xfrm>
            <a:off x="2861833" y="4542100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Representación para la obtención de ARI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Gráfico 62">
            <a:extLst>
              <a:ext uri="{FF2B5EF4-FFF2-40B4-BE49-F238E27FC236}">
                <a16:creationId xmlns:a16="http://schemas.microsoft.com/office/drawing/2014/main" id="{E4787D45-A7B6-4B54-B04F-8042FBEDD94B}"/>
              </a:ext>
            </a:extLst>
          </p:cNvPr>
          <p:cNvGrpSpPr/>
          <p:nvPr/>
        </p:nvGrpSpPr>
        <p:grpSpPr>
          <a:xfrm>
            <a:off x="1151884" y="3288498"/>
            <a:ext cx="6634219" cy="1256432"/>
            <a:chOff x="345061" y="3280645"/>
            <a:chExt cx="6634219" cy="1256432"/>
          </a:xfrm>
        </p:grpSpPr>
        <p:sp>
          <p:nvSpPr>
            <p:cNvPr id="3" name="Forma libre: forma 2">
              <a:extLst>
                <a:ext uri="{FF2B5EF4-FFF2-40B4-BE49-F238E27FC236}">
                  <a16:creationId xmlns:a16="http://schemas.microsoft.com/office/drawing/2014/main" id="{2130555A-F9BD-46C2-8EFB-C02000CB0811}"/>
                </a:ext>
              </a:extLst>
            </p:cNvPr>
            <p:cNvSpPr/>
            <p:nvPr/>
          </p:nvSpPr>
          <p:spPr>
            <a:xfrm>
              <a:off x="2157412" y="3280645"/>
              <a:ext cx="1168937" cy="1256432"/>
            </a:xfrm>
            <a:custGeom>
              <a:avLst/>
              <a:gdLst>
                <a:gd name="connsiteX0" fmla="*/ 0 w 1168937"/>
                <a:gd name="connsiteY0" fmla="*/ 0 h 1256432"/>
                <a:gd name="connsiteX1" fmla="*/ 1168938 w 1168937"/>
                <a:gd name="connsiteY1" fmla="*/ 0 h 1256432"/>
                <a:gd name="connsiteX2" fmla="*/ 1168938 w 1168937"/>
                <a:gd name="connsiteY2" fmla="*/ 1256432 h 1256432"/>
                <a:gd name="connsiteX3" fmla="*/ 0 w 1168937"/>
                <a:gd name="connsiteY3" fmla="*/ 1256432 h 1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8937" h="1256432">
                  <a:moveTo>
                    <a:pt x="0" y="0"/>
                  </a:moveTo>
                  <a:lnTo>
                    <a:pt x="1168938" y="0"/>
                  </a:lnTo>
                  <a:lnTo>
                    <a:pt x="1168938" y="1256432"/>
                  </a:lnTo>
                  <a:lnTo>
                    <a:pt x="0" y="1256432"/>
                  </a:lnTo>
                  <a:close/>
                </a:path>
              </a:pathLst>
            </a:custGeom>
            <a:solidFill>
              <a:srgbClr val="FFF2CC"/>
            </a:solidFill>
            <a:ln w="7306" cap="flat">
              <a:solidFill>
                <a:srgbClr val="D6B6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2FA19D97-2EE1-4185-A4B2-A997EF34A07D}"/>
                </a:ext>
              </a:extLst>
            </p:cNvPr>
            <p:cNvSpPr txBox="1"/>
            <p:nvPr/>
          </p:nvSpPr>
          <p:spPr>
            <a:xfrm>
              <a:off x="2396380" y="3813787"/>
              <a:ext cx="689612" cy="202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16" b="1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FILTRO FIR</a:t>
              </a:r>
            </a:p>
          </p:txBody>
        </p:sp>
        <p:sp>
          <p:nvSpPr>
            <p:cNvPr id="5" name="Forma libre: forma 4">
              <a:extLst>
                <a:ext uri="{FF2B5EF4-FFF2-40B4-BE49-F238E27FC236}">
                  <a16:creationId xmlns:a16="http://schemas.microsoft.com/office/drawing/2014/main" id="{871C8929-9A53-44A2-B93B-FCF5BEC39B83}"/>
                </a:ext>
              </a:extLst>
            </p:cNvPr>
            <p:cNvSpPr/>
            <p:nvPr/>
          </p:nvSpPr>
          <p:spPr>
            <a:xfrm>
              <a:off x="345061" y="3712542"/>
              <a:ext cx="803644" cy="392635"/>
            </a:xfrm>
            <a:custGeom>
              <a:avLst/>
              <a:gdLst>
                <a:gd name="connsiteX0" fmla="*/ 748851 w 803644"/>
                <a:gd name="connsiteY0" fmla="*/ 0 h 392635"/>
                <a:gd name="connsiteX1" fmla="*/ 803645 w 803644"/>
                <a:gd name="connsiteY1" fmla="*/ 58895 h 392635"/>
                <a:gd name="connsiteX2" fmla="*/ 803645 w 803644"/>
                <a:gd name="connsiteY2" fmla="*/ 333740 h 392635"/>
                <a:gd name="connsiteX3" fmla="*/ 748851 w 803644"/>
                <a:gd name="connsiteY3" fmla="*/ 392635 h 392635"/>
                <a:gd name="connsiteX4" fmla="*/ 54794 w 803644"/>
                <a:gd name="connsiteY4" fmla="*/ 392635 h 392635"/>
                <a:gd name="connsiteX5" fmla="*/ 0 w 803644"/>
                <a:gd name="connsiteY5" fmla="*/ 333740 h 392635"/>
                <a:gd name="connsiteX6" fmla="*/ 0 w 803644"/>
                <a:gd name="connsiteY6" fmla="*/ 58895 h 392635"/>
                <a:gd name="connsiteX7" fmla="*/ 54794 w 803644"/>
                <a:gd name="connsiteY7" fmla="*/ 0 h 392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3644" h="392635">
                  <a:moveTo>
                    <a:pt x="748851" y="0"/>
                  </a:moveTo>
                  <a:cubicBezTo>
                    <a:pt x="779113" y="0"/>
                    <a:pt x="803645" y="26368"/>
                    <a:pt x="803645" y="58895"/>
                  </a:cubicBezTo>
                  <a:lnTo>
                    <a:pt x="803645" y="333740"/>
                  </a:lnTo>
                  <a:cubicBezTo>
                    <a:pt x="803645" y="366267"/>
                    <a:pt x="779113" y="392635"/>
                    <a:pt x="748851" y="392635"/>
                  </a:cubicBezTo>
                  <a:lnTo>
                    <a:pt x="54794" y="392635"/>
                  </a:lnTo>
                  <a:cubicBezTo>
                    <a:pt x="24532" y="392635"/>
                    <a:pt x="0" y="366267"/>
                    <a:pt x="0" y="333740"/>
                  </a:cubicBezTo>
                  <a:lnTo>
                    <a:pt x="0" y="58895"/>
                  </a:lnTo>
                  <a:cubicBezTo>
                    <a:pt x="0" y="26368"/>
                    <a:pt x="24532" y="0"/>
                    <a:pt x="54794" y="0"/>
                  </a:cubicBezTo>
                  <a:close/>
                </a:path>
              </a:pathLst>
            </a:custGeom>
            <a:solidFill>
              <a:srgbClr val="F8CECC"/>
            </a:solidFill>
            <a:ln w="7306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FD543395-FFB5-44BC-B38B-8FDE0F780154}"/>
                </a:ext>
              </a:extLst>
            </p:cNvPr>
            <p:cNvSpPr/>
            <p:nvPr/>
          </p:nvSpPr>
          <p:spPr>
            <a:xfrm>
              <a:off x="3472467" y="3673280"/>
              <a:ext cx="730586" cy="471162"/>
            </a:xfrm>
            <a:custGeom>
              <a:avLst/>
              <a:gdLst>
                <a:gd name="connsiteX0" fmla="*/ 0 w 730586"/>
                <a:gd name="connsiteY0" fmla="*/ 164907 h 471162"/>
                <a:gd name="connsiteX1" fmla="*/ 584469 w 730586"/>
                <a:gd name="connsiteY1" fmla="*/ 164907 h 471162"/>
                <a:gd name="connsiteX2" fmla="*/ 584469 w 730586"/>
                <a:gd name="connsiteY2" fmla="*/ 0 h 471162"/>
                <a:gd name="connsiteX3" fmla="*/ 730586 w 730586"/>
                <a:gd name="connsiteY3" fmla="*/ 235581 h 471162"/>
                <a:gd name="connsiteX4" fmla="*/ 584469 w 730586"/>
                <a:gd name="connsiteY4" fmla="*/ 471162 h 471162"/>
                <a:gd name="connsiteX5" fmla="*/ 584469 w 730586"/>
                <a:gd name="connsiteY5" fmla="*/ 306255 h 471162"/>
                <a:gd name="connsiteX6" fmla="*/ 0 w 730586"/>
                <a:gd name="connsiteY6" fmla="*/ 306255 h 4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0586" h="471162">
                  <a:moveTo>
                    <a:pt x="0" y="164907"/>
                  </a:moveTo>
                  <a:lnTo>
                    <a:pt x="584469" y="164907"/>
                  </a:lnTo>
                  <a:lnTo>
                    <a:pt x="584469" y="0"/>
                  </a:lnTo>
                  <a:lnTo>
                    <a:pt x="730586" y="235581"/>
                  </a:lnTo>
                  <a:lnTo>
                    <a:pt x="584469" y="471162"/>
                  </a:lnTo>
                  <a:lnTo>
                    <a:pt x="584469" y="306255"/>
                  </a:lnTo>
                  <a:lnTo>
                    <a:pt x="0" y="306255"/>
                  </a:lnTo>
                  <a:close/>
                </a:path>
              </a:pathLst>
            </a:custGeom>
            <a:solidFill>
              <a:srgbClr val="D5E8D4"/>
            </a:solidFill>
            <a:ln w="730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5279271B-94AD-4817-84CD-832E8A6B897C}"/>
                </a:ext>
              </a:extLst>
            </p:cNvPr>
            <p:cNvSpPr/>
            <p:nvPr/>
          </p:nvSpPr>
          <p:spPr>
            <a:xfrm>
              <a:off x="4422229" y="3673280"/>
              <a:ext cx="876703" cy="471162"/>
            </a:xfrm>
            <a:custGeom>
              <a:avLst/>
              <a:gdLst>
                <a:gd name="connsiteX0" fmla="*/ 0 w 876703"/>
                <a:gd name="connsiteY0" fmla="*/ 0 h 471162"/>
                <a:gd name="connsiteX1" fmla="*/ 876704 w 876703"/>
                <a:gd name="connsiteY1" fmla="*/ 0 h 471162"/>
                <a:gd name="connsiteX2" fmla="*/ 876704 w 876703"/>
                <a:gd name="connsiteY2" fmla="*/ 471162 h 471162"/>
                <a:gd name="connsiteX3" fmla="*/ 0 w 876703"/>
                <a:gd name="connsiteY3" fmla="*/ 471162 h 4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703" h="471162">
                  <a:moveTo>
                    <a:pt x="0" y="0"/>
                  </a:moveTo>
                  <a:lnTo>
                    <a:pt x="876704" y="0"/>
                  </a:lnTo>
                  <a:lnTo>
                    <a:pt x="876704" y="471162"/>
                  </a:lnTo>
                  <a:lnTo>
                    <a:pt x="0" y="471162"/>
                  </a:lnTo>
                  <a:close/>
                </a:path>
              </a:pathLst>
            </a:custGeom>
            <a:solidFill>
              <a:srgbClr val="FFFFFF"/>
            </a:solidFill>
            <a:ln w="73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23AA8A9D-275D-443B-8926-FF6A76C90C53}"/>
                </a:ext>
              </a:extLst>
            </p:cNvPr>
            <p:cNvSpPr txBox="1"/>
            <p:nvPr/>
          </p:nvSpPr>
          <p:spPr>
            <a:xfrm>
              <a:off x="4444030" y="3804245"/>
              <a:ext cx="861133" cy="202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16" b="1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COEFICIENTES</a:t>
              </a:r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F698F61C-FC42-4BA5-8544-63024A8D4092}"/>
                </a:ext>
              </a:extLst>
            </p:cNvPr>
            <p:cNvSpPr/>
            <p:nvPr/>
          </p:nvSpPr>
          <p:spPr>
            <a:xfrm>
              <a:off x="5518108" y="3673280"/>
              <a:ext cx="730586" cy="471162"/>
            </a:xfrm>
            <a:custGeom>
              <a:avLst/>
              <a:gdLst>
                <a:gd name="connsiteX0" fmla="*/ 0 w 730586"/>
                <a:gd name="connsiteY0" fmla="*/ 164907 h 471162"/>
                <a:gd name="connsiteX1" fmla="*/ 584469 w 730586"/>
                <a:gd name="connsiteY1" fmla="*/ 164907 h 471162"/>
                <a:gd name="connsiteX2" fmla="*/ 584469 w 730586"/>
                <a:gd name="connsiteY2" fmla="*/ 0 h 471162"/>
                <a:gd name="connsiteX3" fmla="*/ 730586 w 730586"/>
                <a:gd name="connsiteY3" fmla="*/ 235581 h 471162"/>
                <a:gd name="connsiteX4" fmla="*/ 584469 w 730586"/>
                <a:gd name="connsiteY4" fmla="*/ 471162 h 471162"/>
                <a:gd name="connsiteX5" fmla="*/ 584469 w 730586"/>
                <a:gd name="connsiteY5" fmla="*/ 306255 h 471162"/>
                <a:gd name="connsiteX6" fmla="*/ 0 w 730586"/>
                <a:gd name="connsiteY6" fmla="*/ 306255 h 4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0586" h="471162">
                  <a:moveTo>
                    <a:pt x="0" y="164907"/>
                  </a:moveTo>
                  <a:lnTo>
                    <a:pt x="584469" y="164907"/>
                  </a:lnTo>
                  <a:lnTo>
                    <a:pt x="584469" y="0"/>
                  </a:lnTo>
                  <a:lnTo>
                    <a:pt x="730586" y="235581"/>
                  </a:lnTo>
                  <a:lnTo>
                    <a:pt x="584469" y="471162"/>
                  </a:lnTo>
                  <a:lnTo>
                    <a:pt x="584469" y="306255"/>
                  </a:lnTo>
                  <a:lnTo>
                    <a:pt x="0" y="306255"/>
                  </a:lnTo>
                  <a:close/>
                </a:path>
              </a:pathLst>
            </a:custGeom>
            <a:solidFill>
              <a:srgbClr val="D5E8D4"/>
            </a:solidFill>
            <a:ln w="730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E5A3EC13-6D34-4DD1-8582-9EBD50695A8C}"/>
                </a:ext>
              </a:extLst>
            </p:cNvPr>
            <p:cNvSpPr/>
            <p:nvPr/>
          </p:nvSpPr>
          <p:spPr>
            <a:xfrm>
              <a:off x="6394812" y="3594753"/>
              <a:ext cx="584468" cy="628216"/>
            </a:xfrm>
            <a:custGeom>
              <a:avLst/>
              <a:gdLst>
                <a:gd name="connsiteX0" fmla="*/ 0 w 584468"/>
                <a:gd name="connsiteY0" fmla="*/ 0 h 628216"/>
                <a:gd name="connsiteX1" fmla="*/ 584469 w 584468"/>
                <a:gd name="connsiteY1" fmla="*/ 0 h 628216"/>
                <a:gd name="connsiteX2" fmla="*/ 584469 w 584468"/>
                <a:gd name="connsiteY2" fmla="*/ 628216 h 628216"/>
                <a:gd name="connsiteX3" fmla="*/ 0 w 584468"/>
                <a:gd name="connsiteY3" fmla="*/ 628216 h 6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4468" h="628216">
                  <a:moveTo>
                    <a:pt x="0" y="0"/>
                  </a:moveTo>
                  <a:lnTo>
                    <a:pt x="584469" y="0"/>
                  </a:lnTo>
                  <a:lnTo>
                    <a:pt x="584469" y="628216"/>
                  </a:lnTo>
                  <a:lnTo>
                    <a:pt x="0" y="628216"/>
                  </a:lnTo>
                  <a:close/>
                </a:path>
              </a:pathLst>
            </a:custGeom>
            <a:solidFill>
              <a:srgbClr val="B1DDF0"/>
            </a:solidFill>
            <a:ln w="7306" cap="flat">
              <a:solidFill>
                <a:srgbClr val="1073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E575D11D-35FE-417C-B03F-5F352B129BE1}"/>
                </a:ext>
              </a:extLst>
            </p:cNvPr>
            <p:cNvSpPr txBox="1"/>
            <p:nvPr/>
          </p:nvSpPr>
          <p:spPr>
            <a:xfrm>
              <a:off x="6522548" y="3804245"/>
              <a:ext cx="341760" cy="202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16" b="1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ARI</a:t>
              </a:r>
            </a:p>
          </p:txBody>
        </p:sp>
      </p:grp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84EE399C-0E4A-4B40-BEDE-AACAA23C183F}"/>
              </a:ext>
            </a:extLst>
          </p:cNvPr>
          <p:cNvSpPr/>
          <p:nvPr/>
        </p:nvSpPr>
        <p:spPr>
          <a:xfrm>
            <a:off x="2091998" y="3687304"/>
            <a:ext cx="730586" cy="471162"/>
          </a:xfrm>
          <a:custGeom>
            <a:avLst/>
            <a:gdLst>
              <a:gd name="connsiteX0" fmla="*/ 0 w 730586"/>
              <a:gd name="connsiteY0" fmla="*/ 164907 h 471162"/>
              <a:gd name="connsiteX1" fmla="*/ 584469 w 730586"/>
              <a:gd name="connsiteY1" fmla="*/ 164907 h 471162"/>
              <a:gd name="connsiteX2" fmla="*/ 584469 w 730586"/>
              <a:gd name="connsiteY2" fmla="*/ 0 h 471162"/>
              <a:gd name="connsiteX3" fmla="*/ 730586 w 730586"/>
              <a:gd name="connsiteY3" fmla="*/ 235581 h 471162"/>
              <a:gd name="connsiteX4" fmla="*/ 584469 w 730586"/>
              <a:gd name="connsiteY4" fmla="*/ 471162 h 471162"/>
              <a:gd name="connsiteX5" fmla="*/ 584469 w 730586"/>
              <a:gd name="connsiteY5" fmla="*/ 306255 h 471162"/>
              <a:gd name="connsiteX6" fmla="*/ 0 w 730586"/>
              <a:gd name="connsiteY6" fmla="*/ 306255 h 47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586" h="471162">
                <a:moveTo>
                  <a:pt x="0" y="164907"/>
                </a:moveTo>
                <a:lnTo>
                  <a:pt x="584469" y="164907"/>
                </a:lnTo>
                <a:lnTo>
                  <a:pt x="584469" y="0"/>
                </a:lnTo>
                <a:lnTo>
                  <a:pt x="730586" y="235581"/>
                </a:lnTo>
                <a:lnTo>
                  <a:pt x="584469" y="471162"/>
                </a:lnTo>
                <a:lnTo>
                  <a:pt x="584469" y="306255"/>
                </a:lnTo>
                <a:lnTo>
                  <a:pt x="0" y="306255"/>
                </a:lnTo>
                <a:close/>
              </a:path>
            </a:pathLst>
          </a:custGeom>
          <a:solidFill>
            <a:srgbClr val="D5E8D4"/>
          </a:solidFill>
          <a:ln w="7306" cap="flat">
            <a:solidFill>
              <a:srgbClr val="82B366"/>
            </a:solidFill>
            <a:prstDash val="solid"/>
            <a:miter/>
          </a:ln>
        </p:spPr>
        <p:txBody>
          <a:bodyPr rtlCol="0" anchor="ctr"/>
          <a:lstStyle/>
          <a:p>
            <a:endParaRPr lang="es-CL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27F8DCC-D428-4D71-89BC-50D7DC7D0028}"/>
              </a:ext>
            </a:extLst>
          </p:cNvPr>
          <p:cNvSpPr txBox="1"/>
          <p:nvPr/>
        </p:nvSpPr>
        <p:spPr>
          <a:xfrm>
            <a:off x="1370531" y="3720395"/>
            <a:ext cx="428322" cy="202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L" sz="716" b="1" spc="0" baseline="0" dirty="0"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VFSC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BB40AB5-DAB2-4639-8493-C71EFC34B832}"/>
              </a:ext>
            </a:extLst>
          </p:cNvPr>
          <p:cNvSpPr txBox="1"/>
          <p:nvPr/>
        </p:nvSpPr>
        <p:spPr>
          <a:xfrm>
            <a:off x="1399754" y="3902204"/>
            <a:ext cx="372218" cy="202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L" sz="716" b="1" spc="0" baseline="0" dirty="0"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PSA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PROPUESTA DE MODELO</a:t>
            </a:r>
            <a:endParaRPr sz="3000" dirty="0"/>
          </a:p>
        </p:txBody>
      </p:sp>
      <p:sp>
        <p:nvSpPr>
          <p:cNvPr id="428" name="Google Shape;428;p54"/>
          <p:cNvSpPr txBox="1"/>
          <p:nvPr/>
        </p:nvSpPr>
        <p:spPr>
          <a:xfrm>
            <a:off x="383250" y="1025200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30" name="Google Shape;430;p54"/>
          <p:cNvSpPr txBox="1"/>
          <p:nvPr/>
        </p:nvSpPr>
        <p:spPr>
          <a:xfrm>
            <a:off x="394125" y="1240917"/>
            <a:ext cx="80946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Support Vector Machine en base a clasificación de clases.</a:t>
            </a:r>
          </a:p>
          <a:p>
            <a:pPr marL="596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Aleatorización de parámetros.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2" name="Google Shape;4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áfico 82">
            <a:extLst>
              <a:ext uri="{FF2B5EF4-FFF2-40B4-BE49-F238E27FC236}">
                <a16:creationId xmlns:a16="http://schemas.microsoft.com/office/drawing/2014/main" id="{C5722657-65CD-4052-8680-6024DE56D29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6160" y="2360168"/>
            <a:ext cx="5342890" cy="1542415"/>
          </a:xfrm>
          <a:prstGeom prst="rect">
            <a:avLst/>
          </a:prstGeom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BA05789C-08C5-440E-813D-E0860F2F805A}"/>
              </a:ext>
            </a:extLst>
          </p:cNvPr>
          <p:cNvSpPr txBox="1"/>
          <p:nvPr/>
        </p:nvSpPr>
        <p:spPr>
          <a:xfrm>
            <a:off x="3034855" y="3982901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utilizando SVM clasificación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ANÁLISIS DE DATOS</a:t>
            </a:r>
            <a:endParaRPr sz="3000" dirty="0"/>
          </a:p>
        </p:txBody>
      </p:sp>
      <p:sp>
        <p:nvSpPr>
          <p:cNvPr id="447" name="Google Shape;447;p56"/>
          <p:cNvSpPr txBox="1"/>
          <p:nvPr/>
        </p:nvSpPr>
        <p:spPr>
          <a:xfrm>
            <a:off x="409400" y="1128613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49" name="Google Shape;449;p56"/>
          <p:cNvSpPr txBox="1"/>
          <p:nvPr/>
        </p:nvSpPr>
        <p:spPr>
          <a:xfrm>
            <a:off x="424600" y="1392055"/>
            <a:ext cx="41474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Muestra perteneciente a Universidad de Leicester, Inglaterra.</a:t>
            </a:r>
          </a:p>
          <a:p>
            <a:pPr marL="1397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 voluntarios de edades entre 18 a 55 años.</a:t>
            </a:r>
          </a:p>
          <a:p>
            <a:pPr marL="457200" indent="-317500" algn="just">
              <a:buClr>
                <a:schemeClr val="dk1"/>
              </a:buClr>
              <a:buSzPts val="1400"/>
              <a:buFont typeface="Roboto"/>
              <a:buChar char="●"/>
            </a:pPr>
            <a:endParaRPr lang="es-CL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indent="-317500" algn="just"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CL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Conjuntos de datos.</a:t>
            </a: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n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97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Estados de Hipercapnia y Normocapnia.</a:t>
            </a:r>
          </a:p>
          <a:p>
            <a:pPr marL="1397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1" name="Google Shape;4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áfico 78">
            <a:extLst>
              <a:ext uri="{FF2B5EF4-FFF2-40B4-BE49-F238E27FC236}">
                <a16:creationId xmlns:a16="http://schemas.microsoft.com/office/drawing/2014/main" id="{693FEA64-F9BE-415B-929B-4C3F1A98FB8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5459" y="2319467"/>
            <a:ext cx="3327400" cy="714375"/>
          </a:xfrm>
          <a:prstGeom prst="rect">
            <a:avLst/>
          </a:prstGeom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2139017B-9E69-4088-9730-97EE46DB0247}"/>
              </a:ext>
            </a:extLst>
          </p:cNvPr>
          <p:cNvSpPr txBox="1"/>
          <p:nvPr/>
        </p:nvSpPr>
        <p:spPr>
          <a:xfrm>
            <a:off x="5153900" y="3107707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Distribución de datos para entrenamiento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PROCESO DE APRENDIZAJE DE SVM</a:t>
            </a:r>
            <a:endParaRPr sz="3000" dirty="0"/>
          </a:p>
        </p:txBody>
      </p:sp>
      <p:sp>
        <p:nvSpPr>
          <p:cNvPr id="466" name="Google Shape;466;p58"/>
          <p:cNvSpPr txBox="1"/>
          <p:nvPr/>
        </p:nvSpPr>
        <p:spPr>
          <a:xfrm>
            <a:off x="397775" y="1297263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68" name="Google Shape;468;p58"/>
          <p:cNvSpPr txBox="1"/>
          <p:nvPr/>
        </p:nvSpPr>
        <p:spPr>
          <a:xfrm>
            <a:off x="644925" y="1597113"/>
            <a:ext cx="82671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Fase de entrenamiento 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del 80% de la muestra total.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69" name="Google Shape;469;p58"/>
          <p:cNvSpPr txBox="1"/>
          <p:nvPr/>
        </p:nvSpPr>
        <p:spPr>
          <a:xfrm>
            <a:off x="644925" y="2536276"/>
            <a:ext cx="8267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Fase de validación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del 20% de la muestra total.</a:t>
            </a:r>
            <a:endParaRPr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70" name="Google Shape;470;p58"/>
          <p:cNvSpPr txBox="1"/>
          <p:nvPr/>
        </p:nvSpPr>
        <p:spPr>
          <a:xfrm>
            <a:off x="644925" y="3428351"/>
            <a:ext cx="8208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Prueba en set aleatorio 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Cambios de Normocapnia a Hipercapnia.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1" name="Google Shape;4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 txBox="1">
            <a:spLocks noGrp="1"/>
          </p:cNvSpPr>
          <p:nvPr>
            <p:ph type="ctrTitle"/>
          </p:nvPr>
        </p:nvSpPr>
        <p:spPr>
          <a:xfrm flipH="1">
            <a:off x="2260329" y="24986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ANÁLISIS Y RESULTADOS</a:t>
            </a:r>
            <a:endParaRPr sz="4000"/>
          </a:p>
        </p:txBody>
      </p:sp>
      <p:sp>
        <p:nvSpPr>
          <p:cNvPr id="477" name="Google Shape;477;p59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05</a:t>
            </a:r>
            <a:endParaRPr sz="10000"/>
          </a:p>
        </p:txBody>
      </p:sp>
      <p:cxnSp>
        <p:nvCxnSpPr>
          <p:cNvPr id="478" name="Google Shape;478;p59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9" name="Google Shape;47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0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Y RESULTADOS</a:t>
            </a:r>
            <a:endParaRPr sz="3000"/>
          </a:p>
        </p:txBody>
      </p:sp>
      <p:sp>
        <p:nvSpPr>
          <p:cNvPr id="485" name="Google Shape;485;p60"/>
          <p:cNvSpPr txBox="1"/>
          <p:nvPr/>
        </p:nvSpPr>
        <p:spPr>
          <a:xfrm>
            <a:off x="399700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CÁLCULO DE ARI SEGÚN MODELO PROPUESTO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0"/>
          <p:cNvSpPr txBox="1"/>
          <p:nvPr/>
        </p:nvSpPr>
        <p:spPr>
          <a:xfrm>
            <a:off x="542725" y="1825500"/>
            <a:ext cx="84204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Mejores 7 configuraciones mediante aleatorización de parámetros</a:t>
            </a: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88" name="Google Shape;4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8A1D0E89-8F9F-4EA9-92EE-99B11B51F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075309"/>
              </p:ext>
            </p:extLst>
          </p:nvPr>
        </p:nvGraphicFramePr>
        <p:xfrm>
          <a:off x="1877645" y="2441023"/>
          <a:ext cx="5750560" cy="2502408"/>
        </p:xfrm>
        <a:graphic>
          <a:graphicData uri="http://schemas.openxmlformats.org/drawingml/2006/table">
            <a:tbl>
              <a:tblPr firstRow="1" firstCol="1" bandRow="1"/>
              <a:tblGrid>
                <a:gridCol w="1523365">
                  <a:extLst>
                    <a:ext uri="{9D8B030D-6E8A-4147-A177-3AD203B41FA5}">
                      <a16:colId xmlns:a16="http://schemas.microsoft.com/office/drawing/2014/main" val="4063650868"/>
                    </a:ext>
                  </a:extLst>
                </a:gridCol>
                <a:gridCol w="1349375">
                  <a:extLst>
                    <a:ext uri="{9D8B030D-6E8A-4147-A177-3AD203B41FA5}">
                      <a16:colId xmlns:a16="http://schemas.microsoft.com/office/drawing/2014/main" val="2152394972"/>
                    </a:ext>
                  </a:extLst>
                </a:gridCol>
                <a:gridCol w="1438910">
                  <a:extLst>
                    <a:ext uri="{9D8B030D-6E8A-4147-A177-3AD203B41FA5}">
                      <a16:colId xmlns:a16="http://schemas.microsoft.com/office/drawing/2014/main" val="528747656"/>
                    </a:ext>
                  </a:extLst>
                </a:gridCol>
                <a:gridCol w="1438910">
                  <a:extLst>
                    <a:ext uri="{9D8B030D-6E8A-4147-A177-3AD203B41FA5}">
                      <a16:colId xmlns:a16="http://schemas.microsoft.com/office/drawing/2014/main" val="1467284344"/>
                    </a:ext>
                  </a:extLst>
                </a:gridCol>
              </a:tblGrid>
              <a:tr h="4461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KERNEL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PARÁMETRO C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PARÁMETRO GAMMA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437758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1</a:t>
                      </a:r>
                      <a:endParaRPr lang="es-CL" sz="1100" b="1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POLY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‘AUTO’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090829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2</a:t>
                      </a:r>
                      <a:endParaRPr lang="es-CL" sz="1100" b="1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600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‘AUTO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47932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3</a:t>
                      </a:r>
                      <a:endParaRPr lang="es-CL" sz="1100" b="1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4641487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4</a:t>
                      </a:r>
                      <a:endParaRPr lang="es-CL" sz="1100" b="1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816083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5</a:t>
                      </a:r>
                      <a:endParaRPr lang="es-CL" sz="1100" b="1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2000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731345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6</a:t>
                      </a:r>
                      <a:endParaRPr lang="es-CL" sz="1100" b="1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8000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‘AUTO’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932605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7</a:t>
                      </a:r>
                      <a:endParaRPr lang="es-CL" sz="1100" b="1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3000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164042"/>
                  </a:ext>
                </a:extLst>
              </a:tr>
              <a:tr h="28514">
                <a:tc gridSpan="4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404300"/>
                  </a:ext>
                </a:extLst>
              </a:tr>
              <a:tr h="191487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s-C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869473"/>
                  </a:ext>
                </a:extLst>
              </a:tr>
            </a:tbl>
          </a:graphicData>
        </a:graphic>
      </p:graphicFrame>
      <p:sp>
        <p:nvSpPr>
          <p:cNvPr id="11" name="Google Shape;280;p46">
            <a:extLst>
              <a:ext uri="{FF2B5EF4-FFF2-40B4-BE49-F238E27FC236}">
                <a16:creationId xmlns:a16="http://schemas.microsoft.com/office/drawing/2014/main" id="{52D2D0A9-7B31-469D-811B-3644FDC93931}"/>
              </a:ext>
            </a:extLst>
          </p:cNvPr>
          <p:cNvSpPr txBox="1"/>
          <p:nvPr/>
        </p:nvSpPr>
        <p:spPr>
          <a:xfrm>
            <a:off x="3145037" y="4520245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Mejores configuraciones obtenidas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1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ANÁLISIS Y RESULTADOS</a:t>
            </a:r>
            <a:endParaRPr sz="3000" dirty="0"/>
          </a:p>
        </p:txBody>
      </p:sp>
      <p:pic>
        <p:nvPicPr>
          <p:cNvPr id="498" name="Google Shape;49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86CAC199-E902-47E7-8F9E-1B4073000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67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D1BCD9C2-F0AD-4D4A-94AD-DDEEEB049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28" y="3386681"/>
            <a:ext cx="3267235" cy="102307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7A7F5537-CC73-4EFC-8F8E-C8A545E6F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119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Imagen 8" descr="Tabla&#10;&#10;Descripción generada automáticamente">
            <a:extLst>
              <a:ext uri="{FF2B5EF4-FFF2-40B4-BE49-F238E27FC236}">
                <a16:creationId xmlns:a16="http://schemas.microsoft.com/office/drawing/2014/main" id="{8F401A4D-AD3E-46B6-9E57-8B9DEC2C5A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4480" y="3379348"/>
            <a:ext cx="3267235" cy="103040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E776168-D893-4056-9E4A-ACD42B54DCB2}"/>
              </a:ext>
            </a:extLst>
          </p:cNvPr>
          <p:cNvSpPr txBox="1"/>
          <p:nvPr/>
        </p:nvSpPr>
        <p:spPr>
          <a:xfrm>
            <a:off x="1739627" y="4467553"/>
            <a:ext cx="143023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1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0.67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411AC86-CB4D-4E8E-8E27-97A0B66231F9}"/>
              </a:ext>
            </a:extLst>
          </p:cNvPr>
          <p:cNvSpPr txBox="1"/>
          <p:nvPr/>
        </p:nvSpPr>
        <p:spPr>
          <a:xfrm>
            <a:off x="6464033" y="4467553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2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</a:t>
            </a: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0.63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93;p61">
            <a:extLst>
              <a:ext uri="{FF2B5EF4-FFF2-40B4-BE49-F238E27FC236}">
                <a16:creationId xmlns:a16="http://schemas.microsoft.com/office/drawing/2014/main" id="{F60595B4-B908-4D43-84E7-7393948F3A89}"/>
              </a:ext>
            </a:extLst>
          </p:cNvPr>
          <p:cNvSpPr txBox="1">
            <a:spLocks/>
          </p:cNvSpPr>
          <p:nvPr/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CL" sz="3000" dirty="0"/>
              <a:t>ANÁLISIS Y RESULTADOS</a:t>
            </a:r>
          </a:p>
        </p:txBody>
      </p:sp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DE680117-65E8-4BA2-A55F-C7137A166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67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Imagen 11" descr="Tabla&#10;&#10;Descripción generada automáticamente">
            <a:extLst>
              <a:ext uri="{FF2B5EF4-FFF2-40B4-BE49-F238E27FC236}">
                <a16:creationId xmlns:a16="http://schemas.microsoft.com/office/drawing/2014/main" id="{15086C4A-DAFB-4B2C-8CA6-EFF509477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28" y="3386681"/>
            <a:ext cx="3267235" cy="102307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482B2E16-F8C7-4025-A3C7-D0AD57E3B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119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Imagen 8" descr="Tabla&#10;&#10;Descripción generada automáticamente">
            <a:extLst>
              <a:ext uri="{FF2B5EF4-FFF2-40B4-BE49-F238E27FC236}">
                <a16:creationId xmlns:a16="http://schemas.microsoft.com/office/drawing/2014/main" id="{813462E5-483E-4250-BE85-8149DA503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4833" y="3386681"/>
            <a:ext cx="3266530" cy="102307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320228C-2B05-49B0-B4BD-37525CF47D9D}"/>
              </a:ext>
            </a:extLst>
          </p:cNvPr>
          <p:cNvSpPr txBox="1"/>
          <p:nvPr/>
        </p:nvSpPr>
        <p:spPr>
          <a:xfrm>
            <a:off x="1739627" y="4514733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3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0.60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757F672-BD72-4889-BE6F-9E791E10B000}"/>
              </a:ext>
            </a:extLst>
          </p:cNvPr>
          <p:cNvSpPr txBox="1"/>
          <p:nvPr/>
        </p:nvSpPr>
        <p:spPr>
          <a:xfrm>
            <a:off x="6464033" y="4514733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4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0.81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0.30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4000"/>
              <a:t>INTRODUCCIÓN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0"/>
          <p:cNvSpPr txBox="1"/>
          <p:nvPr/>
        </p:nvSpPr>
        <p:spPr>
          <a:xfrm>
            <a:off x="416125" y="1598550"/>
            <a:ext cx="8377500" cy="1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capacidad que poseen las máquinas hoy en día para la detección de patologías o estado de salud.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Procedimientos invasivos y no invasivos.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Importancia del sistema autorregulatorio dentro del organismo.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 aprendizaje automático.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93;p61">
            <a:extLst>
              <a:ext uri="{FF2B5EF4-FFF2-40B4-BE49-F238E27FC236}">
                <a16:creationId xmlns:a16="http://schemas.microsoft.com/office/drawing/2014/main" id="{83225DB5-6030-45EF-BDF5-5333EC98E6D9}"/>
              </a:ext>
            </a:extLst>
          </p:cNvPr>
          <p:cNvSpPr txBox="1">
            <a:spLocks/>
          </p:cNvSpPr>
          <p:nvPr/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CL" sz="3000" dirty="0"/>
              <a:t>ANÁLISIS Y RESULTADOS</a:t>
            </a: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E0BF22EC-1AEF-48E0-ABD0-DBACC22E3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67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Imagen 12" descr="Tabla&#10;&#10;Descripción generada automáticamente">
            <a:extLst>
              <a:ext uri="{FF2B5EF4-FFF2-40B4-BE49-F238E27FC236}">
                <a16:creationId xmlns:a16="http://schemas.microsoft.com/office/drawing/2014/main" id="{A79CE794-74D2-4F90-8FFE-28D22FF05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45" y="3384479"/>
            <a:ext cx="3261602" cy="102747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05D04CD9-3E81-439C-B6DA-009DEEE27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119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Imagen 10" descr="Tabla&#10;&#10;Descripción generada automáticamente">
            <a:extLst>
              <a:ext uri="{FF2B5EF4-FFF2-40B4-BE49-F238E27FC236}">
                <a16:creationId xmlns:a16="http://schemas.microsoft.com/office/drawing/2014/main" id="{16DD09F6-DF54-47B6-BFC1-158A3BFFC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3306" y="3384479"/>
            <a:ext cx="3269583" cy="102747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DB23621E-C2EF-4086-9024-BAA7BDCED0B8}"/>
              </a:ext>
            </a:extLst>
          </p:cNvPr>
          <p:cNvSpPr txBox="1"/>
          <p:nvPr/>
        </p:nvSpPr>
        <p:spPr>
          <a:xfrm>
            <a:off x="6464033" y="4475248"/>
            <a:ext cx="143023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6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0.78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23A9D6E-99DB-434B-B847-EDBCFCF7D4B1}"/>
              </a:ext>
            </a:extLst>
          </p:cNvPr>
          <p:cNvSpPr txBox="1"/>
          <p:nvPr/>
        </p:nvSpPr>
        <p:spPr>
          <a:xfrm>
            <a:off x="1739628" y="4475248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5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0.81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0. 36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93;p61">
            <a:extLst>
              <a:ext uri="{FF2B5EF4-FFF2-40B4-BE49-F238E27FC236}">
                <a16:creationId xmlns:a16="http://schemas.microsoft.com/office/drawing/2014/main" id="{B4C4BBD3-1F0D-451D-9920-AE8BD9B91F60}"/>
              </a:ext>
            </a:extLst>
          </p:cNvPr>
          <p:cNvSpPr txBox="1">
            <a:spLocks/>
          </p:cNvSpPr>
          <p:nvPr/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CL" sz="3000" dirty="0"/>
              <a:t>ANÁLISIS Y RESULTADOS</a:t>
            </a: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11D9DF1D-7D75-43CF-9198-AF5FC7F68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021" y="1245258"/>
            <a:ext cx="2941958" cy="205763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Imagen 12" descr="Tabla&#10;&#10;Descripción generada automáticamente">
            <a:extLst>
              <a:ext uri="{FF2B5EF4-FFF2-40B4-BE49-F238E27FC236}">
                <a16:creationId xmlns:a16="http://schemas.microsoft.com/office/drawing/2014/main" id="{63CB1AF3-D65F-45E2-AD99-B77E41663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99" y="3492039"/>
            <a:ext cx="3261602" cy="102403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CE040E6-50A4-4A5B-A16F-92F8343079DF}"/>
              </a:ext>
            </a:extLst>
          </p:cNvPr>
          <p:cNvSpPr txBox="1"/>
          <p:nvPr/>
        </p:nvSpPr>
        <p:spPr>
          <a:xfrm>
            <a:off x="3856882" y="4567690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7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0.72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5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Y RESULTADOS</a:t>
            </a:r>
            <a:endParaRPr sz="3000"/>
          </a:p>
        </p:txBody>
      </p:sp>
      <p:sp>
        <p:nvSpPr>
          <p:cNvPr id="528" name="Google Shape;528;p65"/>
          <p:cNvSpPr txBox="1"/>
          <p:nvPr/>
        </p:nvSpPr>
        <p:spPr>
          <a:xfrm>
            <a:off x="399675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EVALUACIÓN DE RESULTADOS FINALES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9" name="Google Shape;529;p65"/>
              <p:cNvSpPr txBox="1"/>
              <p:nvPr/>
            </p:nvSpPr>
            <p:spPr>
              <a:xfrm>
                <a:off x="394125" y="1760750"/>
                <a:ext cx="8563500" cy="309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9144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s-CL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  <a:sym typeface="Roboto"/>
                  </a:rPr>
                  <a:t>Utilizando datos aleatorios.</a:t>
                </a:r>
              </a:p>
              <a:p>
                <a:pPr marL="596900" lvl="0" algn="l" rtl="0"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endParaRPr lang="es-CL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914400" lvl="0" indent="-317500">
                  <a:buSzPts val="1400"/>
                  <a:buFont typeface="Roboto"/>
                  <a:buChar char="●"/>
                </a:pPr>
                <a:r>
                  <a:rPr lang="es-CL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  <a:sym typeface="Roboto"/>
                  </a:rPr>
                  <a:t>27 pacientes expuestos a cambios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s-CL" dirty="0">
                            <a:solidFill>
                              <a:schemeClr val="tx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m:t>CO</m:t>
                        </m:r>
                      </m:e>
                      <m:sub>
                        <m:r>
                          <a:rPr lang="ar-A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</a:p>
              <a:p>
                <a:pPr marL="596900" lvl="0" algn="l" rtl="0"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endParaRPr lang="ar-AE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9144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s-CL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  <a:sym typeface="Roboto"/>
                  </a:rPr>
                  <a:t>Normocapnia a Hipercapnia.</a:t>
                </a:r>
              </a:p>
              <a:p>
                <a:pPr marL="9144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CL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9144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>
          <p:sp>
            <p:nvSpPr>
              <p:cNvPr id="529" name="Google Shape;529;p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25" y="1760750"/>
                <a:ext cx="8563500" cy="3091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1" name="Google Shape;53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02C55E93-D3BA-446D-B4C8-B9B6A16D2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568" y="1840921"/>
            <a:ext cx="3502452" cy="21040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425BB79E-A017-41AD-ADF6-27317F33EC49}"/>
              </a:ext>
            </a:extLst>
          </p:cNvPr>
          <p:cNvSpPr txBox="1"/>
          <p:nvPr/>
        </p:nvSpPr>
        <p:spPr>
          <a:xfrm>
            <a:off x="5132044" y="4025106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Gráfico de cambios de estados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6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ANÁLISIS Y RESULTADOS</a:t>
            </a:r>
            <a:endParaRPr sz="3000" dirty="0"/>
          </a:p>
        </p:txBody>
      </p:sp>
      <p:sp>
        <p:nvSpPr>
          <p:cNvPr id="537" name="Google Shape;537;p66"/>
          <p:cNvSpPr txBox="1"/>
          <p:nvPr/>
        </p:nvSpPr>
        <p:spPr>
          <a:xfrm>
            <a:off x="399675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EVALUACIÓN DE RESULTADOS FINALES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66"/>
          <p:cNvSpPr txBox="1"/>
          <p:nvPr/>
        </p:nvSpPr>
        <p:spPr>
          <a:xfrm>
            <a:off x="771323" y="1841950"/>
            <a:ext cx="261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 MODELO EN CUANTO A CORRELACIÓN</a:t>
            </a:r>
            <a:endParaRPr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 Condensed Light"/>
              <a:sym typeface="Roboto Condensed Light"/>
            </a:endParaRPr>
          </a:p>
        </p:txBody>
      </p:sp>
      <p:sp>
        <p:nvSpPr>
          <p:cNvPr id="539" name="Google Shape;539;p66"/>
          <p:cNvSpPr txBox="1"/>
          <p:nvPr/>
        </p:nvSpPr>
        <p:spPr>
          <a:xfrm>
            <a:off x="5742423" y="1841950"/>
            <a:ext cx="261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 MODELO EN CUANTO A ERROR CUADRÁTICO</a:t>
            </a:r>
            <a:endParaRPr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 Condensed Light"/>
              <a:sym typeface="Roboto Condensed Light"/>
            </a:endParaRPr>
          </a:p>
        </p:txBody>
      </p:sp>
      <p:pic>
        <p:nvPicPr>
          <p:cNvPr id="542" name="Google Shape;54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93058908-E8E0-44AD-9784-6E84F571B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3" y="2538750"/>
            <a:ext cx="3502452" cy="209123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640A5BB-0E9A-4716-8284-A4149CE58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597" y="2571750"/>
            <a:ext cx="3502452" cy="209123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5A74F6B-35DE-45E4-BAFD-C9A660DE03E3}"/>
              </a:ext>
            </a:extLst>
          </p:cNvPr>
          <p:cNvSpPr txBox="1"/>
          <p:nvPr/>
        </p:nvSpPr>
        <p:spPr>
          <a:xfrm>
            <a:off x="1478331" y="4711184"/>
            <a:ext cx="14302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CORRELACIÓN: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0.80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C13D87C-E0F0-4882-98C8-6106A31BCB8F}"/>
              </a:ext>
            </a:extLst>
          </p:cNvPr>
          <p:cNvSpPr txBox="1"/>
          <p:nvPr/>
        </p:nvSpPr>
        <p:spPr>
          <a:xfrm>
            <a:off x="6464033" y="4711184"/>
            <a:ext cx="14302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E.C.M: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0.28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7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Y RESULTADOS</a:t>
            </a:r>
            <a:endParaRPr sz="3000"/>
          </a:p>
        </p:txBody>
      </p:sp>
      <p:sp>
        <p:nvSpPr>
          <p:cNvPr id="548" name="Google Shape;548;p67"/>
          <p:cNvSpPr txBox="1"/>
          <p:nvPr/>
        </p:nvSpPr>
        <p:spPr>
          <a:xfrm>
            <a:off x="399675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EVALUACIÓN DE RESULTADOS FINALES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67"/>
          <p:cNvSpPr txBox="1"/>
          <p:nvPr/>
        </p:nvSpPr>
        <p:spPr>
          <a:xfrm>
            <a:off x="3264600" y="1841950"/>
            <a:ext cx="261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 MODELO EN CUANTO A CURVA DE ROC</a:t>
            </a:r>
            <a:endParaRPr dirty="0">
              <a:latin typeface="Roboto" panose="020B0604020202020204" charset="0"/>
              <a:ea typeface="Roboto" panose="020B0604020202020204" charset="0"/>
              <a:cs typeface="Roboto Condensed Light"/>
              <a:sym typeface="Roboto Condensed Light"/>
            </a:endParaRPr>
          </a:p>
        </p:txBody>
      </p:sp>
      <p:pic>
        <p:nvPicPr>
          <p:cNvPr id="551" name="Google Shape;55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4B47C59-B240-49B4-A205-F573444AE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774" y="2525501"/>
            <a:ext cx="3502452" cy="21040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FB8D7DE-4086-42D4-9DAB-547096E871FB}"/>
              </a:ext>
            </a:extLst>
          </p:cNvPr>
          <p:cNvSpPr txBox="1"/>
          <p:nvPr/>
        </p:nvSpPr>
        <p:spPr>
          <a:xfrm>
            <a:off x="3856882" y="4697466"/>
            <a:ext cx="14302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CURVA 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8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Y RESULTADOS</a:t>
            </a:r>
            <a:endParaRPr sz="3000"/>
          </a:p>
        </p:txBody>
      </p:sp>
      <p:sp>
        <p:nvSpPr>
          <p:cNvPr id="557" name="Google Shape;557;p68"/>
          <p:cNvSpPr txBox="1"/>
          <p:nvPr/>
        </p:nvSpPr>
        <p:spPr>
          <a:xfrm>
            <a:off x="366800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COMPARACIÓN DE MODELOS EXISTENTES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68"/>
          <p:cNvSpPr txBox="1"/>
          <p:nvPr/>
        </p:nvSpPr>
        <p:spPr>
          <a:xfrm>
            <a:off x="758664" y="2120897"/>
            <a:ext cx="4277463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Basado en estudio realizado por Simpson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Valores de 0.91 expuestos anteriormente.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Valores de 0.94 expuestos recientemente.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59" name="Google Shape;55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B8A9428-DB2E-4DCA-B200-85DAE0086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361" y="1875829"/>
            <a:ext cx="2696847" cy="193995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37DE6C2-7565-4240-8455-E3CC03F3513D}"/>
              </a:ext>
            </a:extLst>
          </p:cNvPr>
          <p:cNvSpPr/>
          <p:nvPr/>
        </p:nvSpPr>
        <p:spPr>
          <a:xfrm>
            <a:off x="6590785" y="3954789"/>
            <a:ext cx="148075" cy="62345"/>
          </a:xfrm>
          <a:prstGeom prst="rect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616E72E-8FB8-48A9-A721-64EC60999F48}"/>
              </a:ext>
            </a:extLst>
          </p:cNvPr>
          <p:cNvSpPr/>
          <p:nvPr/>
        </p:nvSpPr>
        <p:spPr>
          <a:xfrm>
            <a:off x="5878653" y="3954789"/>
            <a:ext cx="148075" cy="62345"/>
          </a:xfrm>
          <a:prstGeom prst="rect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92AA556-FEED-42B0-8A5C-15E87DC27913}"/>
              </a:ext>
            </a:extLst>
          </p:cNvPr>
          <p:cNvSpPr/>
          <p:nvPr/>
        </p:nvSpPr>
        <p:spPr>
          <a:xfrm>
            <a:off x="7302917" y="3951326"/>
            <a:ext cx="148075" cy="62345"/>
          </a:xfrm>
          <a:prstGeom prst="rect">
            <a:avLst/>
          </a:prstGeom>
          <a:solidFill>
            <a:srgbClr val="C0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574A04-DD8B-4737-8440-E17D01A32513}"/>
              </a:ext>
            </a:extLst>
          </p:cNvPr>
          <p:cNvSpPr txBox="1"/>
          <p:nvPr/>
        </p:nvSpPr>
        <p:spPr>
          <a:xfrm>
            <a:off x="5583381" y="4132213"/>
            <a:ext cx="738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b="1" dirty="0">
                <a:latin typeface="Roboto" panose="020B0604020202020204" charset="0"/>
                <a:ea typeface="Roboto" panose="020B0604020202020204" charset="0"/>
              </a:rPr>
              <a:t>ROC de modelo nuevo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C0F905-B3F7-459F-AC4B-E7B4844F044E}"/>
              </a:ext>
            </a:extLst>
          </p:cNvPr>
          <p:cNvSpPr txBox="1"/>
          <p:nvPr/>
        </p:nvSpPr>
        <p:spPr>
          <a:xfrm>
            <a:off x="6295513" y="4132213"/>
            <a:ext cx="738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b="1" dirty="0">
                <a:latin typeface="Roboto" panose="020B0604020202020204" charset="0"/>
                <a:ea typeface="Roboto" panose="020B0604020202020204" charset="0"/>
              </a:rPr>
              <a:t>ROC de modelo anterior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59D6E2F-1398-4DF4-BCD0-3524758E6EF6}"/>
              </a:ext>
            </a:extLst>
          </p:cNvPr>
          <p:cNvSpPr txBox="1"/>
          <p:nvPr/>
        </p:nvSpPr>
        <p:spPr>
          <a:xfrm>
            <a:off x="7007645" y="4167114"/>
            <a:ext cx="7386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b="1" dirty="0">
                <a:latin typeface="Roboto" panose="020B0604020202020204" charset="0"/>
                <a:ea typeface="Roboto" panose="020B0604020202020204" charset="0"/>
              </a:rPr>
              <a:t>Delimitante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9"/>
          <p:cNvSpPr txBox="1">
            <a:spLocks noGrp="1"/>
          </p:cNvSpPr>
          <p:nvPr>
            <p:ph type="ctrTitle"/>
          </p:nvPr>
        </p:nvSpPr>
        <p:spPr>
          <a:xfrm flipH="1">
            <a:off x="2260329" y="24986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CONCLUSIONES Y RECOMENDACIONES</a:t>
            </a:r>
            <a:endParaRPr sz="4000"/>
          </a:p>
        </p:txBody>
      </p:sp>
      <p:sp>
        <p:nvSpPr>
          <p:cNvPr id="565" name="Google Shape;565;p69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06</a:t>
            </a:r>
            <a:endParaRPr sz="10000"/>
          </a:p>
        </p:txBody>
      </p:sp>
      <p:cxnSp>
        <p:nvCxnSpPr>
          <p:cNvPr id="566" name="Google Shape;566;p69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7" name="Google Shape;5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CONCLUSIONES Y RECOMENDACIONES</a:t>
            </a:r>
            <a:endParaRPr sz="3000"/>
          </a:p>
        </p:txBody>
      </p:sp>
      <p:sp>
        <p:nvSpPr>
          <p:cNvPr id="573" name="Google Shape;573;p70"/>
          <p:cNvSpPr txBox="1"/>
          <p:nvPr/>
        </p:nvSpPr>
        <p:spPr>
          <a:xfrm>
            <a:off x="493375" y="1710400"/>
            <a:ext cx="82887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Énfasis en hipótesis y objetivos planteados.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Support Vector Machine.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Modelo mas exacto.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Hacer mayor énfasis en preprocesamiento.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Variabilidad de datos.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Toma de muestras.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74" name="Google Shape;57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A346288A-E470-4B77-894B-65ED0EAFB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147" y="1547991"/>
            <a:ext cx="1315877" cy="1315877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7A491E84-0B56-478B-BA61-E8C6CEFDF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722" y="2766529"/>
            <a:ext cx="1458367" cy="1458367"/>
          </a:xfrm>
          <a:prstGeom prst="rect">
            <a:avLst/>
          </a:prstGeom>
        </p:spPr>
      </p:pic>
      <p:pic>
        <p:nvPicPr>
          <p:cNvPr id="7170" name="Picture 2" descr="Cerebro Realisto PNG transparente - StickPNG">
            <a:extLst>
              <a:ext uri="{FF2B5EF4-FFF2-40B4-BE49-F238E27FC236}">
                <a16:creationId xmlns:a16="http://schemas.microsoft.com/office/drawing/2014/main" id="{94748431-C159-4260-96F1-0C765C096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085" y="3079376"/>
            <a:ext cx="1823285" cy="114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ctrTitle"/>
          </p:nvPr>
        </p:nvSpPr>
        <p:spPr>
          <a:xfrm flipH="1">
            <a:off x="1366100" y="3297250"/>
            <a:ext cx="57516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PLANTEAMIENTO DEL PROBLEMA</a:t>
            </a:r>
            <a:endParaRPr sz="4000"/>
          </a:p>
        </p:txBody>
      </p:sp>
      <p:sp>
        <p:nvSpPr>
          <p:cNvPr id="163" name="Google Shape;163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01</a:t>
            </a:r>
            <a:endParaRPr sz="10000"/>
          </a:p>
        </p:txBody>
      </p:sp>
      <p:cxnSp>
        <p:nvCxnSpPr>
          <p:cNvPr id="164" name="Google Shape;164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PLANTEAMIENTO DEL PROBLEMA</a:t>
            </a:r>
            <a:endParaRPr sz="3000"/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/>
        </p:nvSpPr>
        <p:spPr>
          <a:xfrm>
            <a:off x="416125" y="1638894"/>
            <a:ext cx="8377500" cy="25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Complejidad del  cerebro en la actualidad.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Sistema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Enfermedades neurodegenerativas.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Índice de autorregulación cerebral (ARI).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Procedimientos para la obtención de ARI.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425" y="1771837"/>
            <a:ext cx="3115074" cy="175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OBJETIVOS</a:t>
            </a:r>
            <a:endParaRPr sz="3000"/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/>
          <p:nvPr/>
        </p:nvSpPr>
        <p:spPr>
          <a:xfrm>
            <a:off x="511800" y="1694400"/>
            <a:ext cx="81204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 general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Crear un modelo de estimación mediante algoritmo de Support Vector Machine (SVM) para la obtención del índice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OBJETIVOS</a:t>
            </a:r>
            <a:endParaRPr sz="3000"/>
          </a:p>
        </p:txBody>
      </p:sp>
      <p:sp>
        <p:nvSpPr>
          <p:cNvPr id="186" name="Google Shape;186;p34"/>
          <p:cNvSpPr txBox="1"/>
          <p:nvPr/>
        </p:nvSpPr>
        <p:spPr>
          <a:xfrm>
            <a:off x="416125" y="1167563"/>
            <a:ext cx="8120400" cy="3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Objetivos específicos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Reconocer la función que tiene el sistema de autorregulación cerebral y el índice de autorregulación.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Identificar variables que afectan directamente al sistema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Comparar resultados de modelos de aprendizaje automático existentes en el área del índice autorregulatorio expuestos por investigadores.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Definir un modelo de aprendizaje automático para la obtención del índice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Interpretar los modelos de aprendizaje para conseguir valores certeros en cuanto a la obtención del índice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ctrTitle"/>
          </p:nvPr>
        </p:nvSpPr>
        <p:spPr>
          <a:xfrm>
            <a:off x="1964851" y="2147443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SOLUCIÓN PROPUESTA</a:t>
            </a:r>
            <a:endParaRPr sz="3000"/>
          </a:p>
        </p:txBody>
      </p:sp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5"/>
          <p:cNvSpPr txBox="1"/>
          <p:nvPr/>
        </p:nvSpPr>
        <p:spPr>
          <a:xfrm>
            <a:off x="836350" y="3093643"/>
            <a:ext cx="81375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del algoritmo de Support Vector Machine.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Aaslid-Tiecks y modelo Simpson.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Valores de entrada y salida.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35"/>
          <p:cNvSpPr txBox="1">
            <a:spLocks noGrp="1"/>
          </p:cNvSpPr>
          <p:nvPr>
            <p:ph type="ctrTitle"/>
          </p:nvPr>
        </p:nvSpPr>
        <p:spPr>
          <a:xfrm>
            <a:off x="1964851" y="876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HIPÓTESIS</a:t>
            </a:r>
            <a:endParaRPr sz="3000"/>
          </a:p>
        </p:txBody>
      </p:sp>
      <p:sp>
        <p:nvSpPr>
          <p:cNvPr id="196" name="Google Shape;196;p35"/>
          <p:cNvSpPr txBox="1"/>
          <p:nvPr/>
        </p:nvSpPr>
        <p:spPr>
          <a:xfrm>
            <a:off x="644925" y="917350"/>
            <a:ext cx="8123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“A través de un algoritmo de aprendizaje automático correspondiente a Support Vector Machine, se logra conseguir un modelo para la obtención del índice de autorregulación cerebral con una tasa de fallo menor a los modelos ya existentes.”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ALCANCES Y LIMITACIONES</a:t>
            </a:r>
            <a:endParaRPr sz="3000"/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6"/>
          <p:cNvSpPr txBox="1"/>
          <p:nvPr/>
        </p:nvSpPr>
        <p:spPr>
          <a:xfrm>
            <a:off x="416125" y="1736775"/>
            <a:ext cx="8108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más exacto y eficaz utilizando aprendizaje automático.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Variabilidad de datos.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Contexto actual de pandemia.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200" y="3303675"/>
            <a:ext cx="1381300" cy="13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1216</Words>
  <Application>Microsoft Office PowerPoint</Application>
  <PresentationFormat>Presentación en pantalla (16:9)</PresentationFormat>
  <Paragraphs>339</Paragraphs>
  <Slides>37</Slides>
  <Notes>34</Notes>
  <HiddenSlides>0</HiddenSlides>
  <MMClips>0</MMClips>
  <ScaleCrop>false</ScaleCrop>
  <HeadingPairs>
    <vt:vector size="8" baseType="variant">
      <vt:variant>
        <vt:lpstr>Fuentes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53" baseType="lpstr">
      <vt:lpstr>Calibri</vt:lpstr>
      <vt:lpstr>Squada One</vt:lpstr>
      <vt:lpstr>Red Hat Text</vt:lpstr>
      <vt:lpstr>Arial</vt:lpstr>
      <vt:lpstr>Roboto</vt:lpstr>
      <vt:lpstr>Helvetica</vt:lpstr>
      <vt:lpstr>Exo 2</vt:lpstr>
      <vt:lpstr>Roboto Condensed Light</vt:lpstr>
      <vt:lpstr>Cambria Math</vt:lpstr>
      <vt:lpstr>Courier New</vt:lpstr>
      <vt:lpstr>Fira Sans Extra Condensed Medium</vt:lpstr>
      <vt:lpstr>Times New Roman</vt:lpstr>
      <vt:lpstr>Red Hat Display</vt:lpstr>
      <vt:lpstr>Roboto Condensed</vt:lpstr>
      <vt:lpstr>Tech Newsletter by Slidesgo</vt:lpstr>
      <vt:lpstr>Document</vt:lpstr>
      <vt:lpstr>“Método de estimación del índice de Autorregulación Cerebral utilizando SVM” </vt:lpstr>
      <vt:lpstr>CONTENIDOS </vt:lpstr>
      <vt:lpstr>INTRODUCCIÓN </vt:lpstr>
      <vt:lpstr>PLANTEAMIENTO DEL PROBLEMA</vt:lpstr>
      <vt:lpstr>PLANTEAMIENTO DEL PROBLEMA</vt:lpstr>
      <vt:lpstr>OBJETIVOS</vt:lpstr>
      <vt:lpstr>OBJETIVOS</vt:lpstr>
      <vt:lpstr>SOLUCIÓN PROPUESTA</vt:lpstr>
      <vt:lpstr>ALCANCES Y LIMITACIONES</vt:lpstr>
      <vt:lpstr>MARCO TEÓRICO Y ESTADO DEL ARTE</vt:lpstr>
      <vt:lpstr>SISTEMA DE AUTORREGULACIÓN CEREBRAL</vt:lpstr>
      <vt:lpstr>MODELO DE AASLID-TIECKS</vt:lpstr>
      <vt:lpstr>ÍNDICE DE AUTORREGULACIÓN CEREBRAL</vt:lpstr>
      <vt:lpstr>ENFERMEDADES COMPROMETIDAS</vt:lpstr>
      <vt:lpstr>SUPPORT VECTOR MACHINE</vt:lpstr>
      <vt:lpstr>SUPPORT VECTOR MACHINE</vt:lpstr>
      <vt:lpstr>METODOLOGÍA</vt:lpstr>
      <vt:lpstr>LÍNEA DE TIEMPO INVESTIGATIVA</vt:lpstr>
      <vt:lpstr>DESCRIPCIÓN DE MODELO ACTUAL</vt:lpstr>
      <vt:lpstr>DESCRIPCIÓN DE MODELO ACTUAL</vt:lpstr>
      <vt:lpstr>DESARROLLO</vt:lpstr>
      <vt:lpstr>DESCRIPCIÓN DEL FLUJOGRAMA DE CÁLCULO</vt:lpstr>
      <vt:lpstr>PROPUESTA DE MODELO</vt:lpstr>
      <vt:lpstr>ANÁLISIS DE DATOS</vt:lpstr>
      <vt:lpstr>PROCESO DE APRENDIZAJE DE SVM</vt:lpstr>
      <vt:lpstr>ANÁLISIS Y RESULTADOS</vt:lpstr>
      <vt:lpstr>ANÁLISIS Y RESULTADOS</vt:lpstr>
      <vt:lpstr>ANÁLISIS Y RESULTADOS</vt:lpstr>
      <vt:lpstr>Presentación de PowerPoint</vt:lpstr>
      <vt:lpstr>Presentación de PowerPoint</vt:lpstr>
      <vt:lpstr>Presentación de PowerPoint</vt:lpstr>
      <vt:lpstr>ANÁLISIS Y RESULTADOS</vt:lpstr>
      <vt:lpstr>ANÁLISIS Y RESULTADOS</vt:lpstr>
      <vt:lpstr>ANÁLISIS Y RESULTADOS</vt:lpstr>
      <vt:lpstr>ANÁLISIS Y RESULTADOS</vt:lpstr>
      <vt:lpstr>CONCLUSIONES Y RECOMENDACIONES</vt:lpstr>
      <vt:lpstr>CONCLUSIONES Y RECOMENDACIONES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“Método de estimación del índice de Autorregulación Cerebral utilizando SVM” </dc:title>
  <cp:lastModifiedBy>IVAN FERNANDO SMITH JIMENEZ</cp:lastModifiedBy>
  <cp:revision>66</cp:revision>
  <dcterms:modified xsi:type="dcterms:W3CDTF">2021-03-23T03:40:23Z</dcterms:modified>
</cp:coreProperties>
</file>